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89" r:id="rId2"/>
    <p:sldId id="256" r:id="rId3"/>
    <p:sldId id="261" r:id="rId4"/>
    <p:sldId id="263" r:id="rId5"/>
    <p:sldId id="257" r:id="rId6"/>
    <p:sldId id="294" r:id="rId7"/>
    <p:sldId id="264" r:id="rId8"/>
    <p:sldId id="276" r:id="rId9"/>
    <p:sldId id="301" r:id="rId10"/>
    <p:sldId id="303" r:id="rId11"/>
    <p:sldId id="296" r:id="rId12"/>
    <p:sldId id="297" r:id="rId13"/>
    <p:sldId id="298" r:id="rId14"/>
    <p:sldId id="304" r:id="rId15"/>
    <p:sldId id="306" r:id="rId16"/>
    <p:sldId id="325" r:id="rId17"/>
    <p:sldId id="307" r:id="rId18"/>
    <p:sldId id="308" r:id="rId19"/>
    <p:sldId id="309" r:id="rId20"/>
    <p:sldId id="313" r:id="rId21"/>
    <p:sldId id="300" r:id="rId22"/>
    <p:sldId id="323" r:id="rId23"/>
    <p:sldId id="290" r:id="rId24"/>
    <p:sldId id="326" r:id="rId25"/>
    <p:sldId id="315" r:id="rId26"/>
    <p:sldId id="314" r:id="rId27"/>
    <p:sldId id="324" r:id="rId28"/>
    <p:sldId id="267" r:id="rId29"/>
    <p:sldId id="320" r:id="rId30"/>
    <p:sldId id="321" r:id="rId31"/>
    <p:sldId id="316" r:id="rId32"/>
    <p:sldId id="281" r:id="rId33"/>
    <p:sldId id="280" r:id="rId34"/>
    <p:sldId id="282" r:id="rId35"/>
    <p:sldId id="319" r:id="rId36"/>
    <p:sldId id="271" r:id="rId37"/>
    <p:sldId id="287" r:id="rId38"/>
    <p:sldId id="272" r:id="rId39"/>
    <p:sldId id="274" r:id="rId40"/>
    <p:sldId id="317" r:id="rId41"/>
    <p:sldId id="286" r:id="rId42"/>
    <p:sldId id="29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p:restoredTop sz="79195"/>
  </p:normalViewPr>
  <p:slideViewPr>
    <p:cSldViewPr snapToGrid="0" snapToObjects="1">
      <p:cViewPr>
        <p:scale>
          <a:sx n="107" d="100"/>
          <a:sy n="107" d="100"/>
        </p:scale>
        <p:origin x="600" y="3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FF7BE7-D38C-4DDF-B9E9-7CA48DF6738D}" type="doc">
      <dgm:prSet loTypeId="urn:microsoft.com/office/officeart/2005/8/layout/process2" loCatId="process" qsTypeId="urn:microsoft.com/office/officeart/2005/8/quickstyle/simple1" qsCatId="simple" csTypeId="urn:microsoft.com/office/officeart/2005/8/colors/accent1_1" csCatId="accent1" phldr="1"/>
      <dgm:spPr/>
    </dgm:pt>
    <dgm:pt modelId="{1EF56D0C-60E1-4ED5-89F6-24D28D021CB6}">
      <dgm:prSet phldrT="[Text]"/>
      <dgm:spPr/>
      <dgm:t>
        <a:bodyPr/>
        <a:lstStyle/>
        <a:p>
          <a:r>
            <a:rPr lang="en-US" dirty="0"/>
            <a:t>1. Visual inspection</a:t>
          </a:r>
          <a:endParaRPr lang="en-CA"/>
        </a:p>
      </dgm:t>
    </dgm:pt>
    <dgm:pt modelId="{B7009AFA-8E30-40D7-A4F9-83CF9C7A7FC7}" type="parTrans" cxnId="{401AD804-B875-440F-B14D-B5981D766574}">
      <dgm:prSet/>
      <dgm:spPr/>
      <dgm:t>
        <a:bodyPr/>
        <a:lstStyle/>
        <a:p>
          <a:endParaRPr lang="en-CA"/>
        </a:p>
      </dgm:t>
    </dgm:pt>
    <dgm:pt modelId="{490E2076-DF8F-4AE8-97CE-6E1B27D2B145}" type="sibTrans" cxnId="{401AD804-B875-440F-B14D-B5981D766574}">
      <dgm:prSet/>
      <dgm:spPr/>
      <dgm:t>
        <a:bodyPr/>
        <a:lstStyle/>
        <a:p>
          <a:endParaRPr lang="en-CA"/>
        </a:p>
      </dgm:t>
    </dgm:pt>
    <dgm:pt modelId="{627F40DE-0DC2-4AE1-830D-6894C2DA44AF}">
      <dgm:prSet phldrT="[Text]"/>
      <dgm:spPr/>
      <dgm:t>
        <a:bodyPr/>
        <a:lstStyle/>
        <a:p>
          <a:r>
            <a:rPr lang="en-US" dirty="0"/>
            <a:t>2. Identify bad channels; reject or interpolate</a:t>
          </a:r>
          <a:endParaRPr lang="en-CA" dirty="0"/>
        </a:p>
      </dgm:t>
    </dgm:pt>
    <dgm:pt modelId="{2FDC1D5B-2121-4F63-96F6-31B292B3453D}" type="parTrans" cxnId="{2F49230A-7301-431A-81A1-1A70F7EEDD95}">
      <dgm:prSet/>
      <dgm:spPr/>
      <dgm:t>
        <a:bodyPr/>
        <a:lstStyle/>
        <a:p>
          <a:endParaRPr lang="en-CA"/>
        </a:p>
      </dgm:t>
    </dgm:pt>
    <dgm:pt modelId="{AAD049EE-C8A9-4725-A7C0-CDC99ADD85A3}" type="sibTrans" cxnId="{2F49230A-7301-431A-81A1-1A70F7EEDD95}">
      <dgm:prSet/>
      <dgm:spPr/>
      <dgm:t>
        <a:bodyPr/>
        <a:lstStyle/>
        <a:p>
          <a:endParaRPr lang="en-CA"/>
        </a:p>
      </dgm:t>
    </dgm:pt>
    <dgm:pt modelId="{15140E9F-BF58-4467-AA7B-A1FB061E27A3}">
      <dgm:prSet phldrT="[Text]"/>
      <dgm:spPr/>
      <dgm:t>
        <a:bodyPr/>
        <a:lstStyle/>
        <a:p>
          <a:r>
            <a:rPr lang="en-US" dirty="0"/>
            <a:t>3. Line noise removal</a:t>
          </a:r>
          <a:endParaRPr lang="en-CA" dirty="0"/>
        </a:p>
      </dgm:t>
    </dgm:pt>
    <dgm:pt modelId="{3EC38C6C-6467-487D-91CA-2C18CC9F2CA3}" type="parTrans" cxnId="{1DAF7BCB-BE1C-4A45-88F2-FC6105E3ACEC}">
      <dgm:prSet/>
      <dgm:spPr/>
      <dgm:t>
        <a:bodyPr/>
        <a:lstStyle/>
        <a:p>
          <a:endParaRPr lang="en-CA"/>
        </a:p>
      </dgm:t>
    </dgm:pt>
    <dgm:pt modelId="{EE6873DC-93E5-4C91-BA62-8A18CC1454B0}" type="sibTrans" cxnId="{1DAF7BCB-BE1C-4A45-88F2-FC6105E3ACEC}">
      <dgm:prSet/>
      <dgm:spPr/>
      <dgm:t>
        <a:bodyPr/>
        <a:lstStyle/>
        <a:p>
          <a:endParaRPr lang="en-CA"/>
        </a:p>
      </dgm:t>
    </dgm:pt>
    <dgm:pt modelId="{818B42C5-5982-4C62-9782-719AF875C750}">
      <dgm:prSet phldrT="[Text]"/>
      <dgm:spPr/>
      <dgm:t>
        <a:bodyPr/>
        <a:lstStyle/>
        <a:p>
          <a:r>
            <a:rPr lang="en-US"/>
            <a:t>4. High </a:t>
          </a:r>
          <a:r>
            <a:rPr lang="en-US" dirty="0"/>
            <a:t>pass or band pass filter</a:t>
          </a:r>
          <a:endParaRPr lang="en-CA" dirty="0"/>
        </a:p>
      </dgm:t>
    </dgm:pt>
    <dgm:pt modelId="{728CBEB7-155F-4EF0-8FCA-C6CBFE733A21}" type="parTrans" cxnId="{7B2ED6B0-6F56-410D-8C03-081D4669749E}">
      <dgm:prSet/>
      <dgm:spPr/>
      <dgm:t>
        <a:bodyPr/>
        <a:lstStyle/>
        <a:p>
          <a:endParaRPr lang="en-CA"/>
        </a:p>
      </dgm:t>
    </dgm:pt>
    <dgm:pt modelId="{8D0A2AC1-4A82-4E84-B76F-C12260020DD4}" type="sibTrans" cxnId="{7B2ED6B0-6F56-410D-8C03-081D4669749E}">
      <dgm:prSet/>
      <dgm:spPr/>
      <dgm:t>
        <a:bodyPr/>
        <a:lstStyle/>
        <a:p>
          <a:endParaRPr lang="en-CA"/>
        </a:p>
      </dgm:t>
    </dgm:pt>
    <dgm:pt modelId="{6CAE6269-B0A7-4478-B111-9252D88724E6}">
      <dgm:prSet phldrT="[Text]"/>
      <dgm:spPr/>
      <dgm:t>
        <a:bodyPr/>
        <a:lstStyle/>
        <a:p>
          <a:r>
            <a:rPr lang="en-US" dirty="0"/>
            <a:t>5. Cardiac, blink, saccades artifact removal</a:t>
          </a:r>
          <a:endParaRPr lang="en-CA" dirty="0"/>
        </a:p>
      </dgm:t>
    </dgm:pt>
    <dgm:pt modelId="{2FFE977E-441A-4632-AC6A-03D80061726F}" type="parTrans" cxnId="{0BE5D153-C8E4-4575-B3A4-A68FB0AE3CB2}">
      <dgm:prSet/>
      <dgm:spPr/>
      <dgm:t>
        <a:bodyPr/>
        <a:lstStyle/>
        <a:p>
          <a:endParaRPr lang="en-CA"/>
        </a:p>
      </dgm:t>
    </dgm:pt>
    <dgm:pt modelId="{0E077B0D-3AC2-4CB7-89EA-121337992897}" type="sibTrans" cxnId="{0BE5D153-C8E4-4575-B3A4-A68FB0AE3CB2}">
      <dgm:prSet/>
      <dgm:spPr/>
      <dgm:t>
        <a:bodyPr/>
        <a:lstStyle/>
        <a:p>
          <a:endParaRPr lang="en-CA"/>
        </a:p>
      </dgm:t>
    </dgm:pt>
    <dgm:pt modelId="{58FBFBFC-C62A-4F20-AD52-A40FCB8BC3A2}">
      <dgm:prSet phldrT="[Text]"/>
      <dgm:spPr/>
      <dgm:t>
        <a:bodyPr/>
        <a:lstStyle/>
        <a:p>
          <a:r>
            <a:rPr lang="en-US" dirty="0"/>
            <a:t>6. Muscle artifact removal</a:t>
          </a:r>
          <a:endParaRPr lang="en-CA" dirty="0"/>
        </a:p>
      </dgm:t>
    </dgm:pt>
    <dgm:pt modelId="{EB52AC79-D388-4A7E-88B7-4650AC5EBAD4}" type="parTrans" cxnId="{4C7EFE45-0351-42DC-8DFA-154358D094E7}">
      <dgm:prSet/>
      <dgm:spPr/>
      <dgm:t>
        <a:bodyPr/>
        <a:lstStyle/>
        <a:p>
          <a:endParaRPr lang="en-CA"/>
        </a:p>
      </dgm:t>
    </dgm:pt>
    <dgm:pt modelId="{243E25A4-CC09-43CA-9133-CAD96F16CDAA}" type="sibTrans" cxnId="{4C7EFE45-0351-42DC-8DFA-154358D094E7}">
      <dgm:prSet/>
      <dgm:spPr/>
      <dgm:t>
        <a:bodyPr/>
        <a:lstStyle/>
        <a:p>
          <a:endParaRPr lang="en-CA"/>
        </a:p>
      </dgm:t>
    </dgm:pt>
    <dgm:pt modelId="{CCBFB063-36ED-4596-9243-794FA29135E4}">
      <dgm:prSet phldrT="[Text]"/>
      <dgm:spPr/>
      <dgm:t>
        <a:bodyPr/>
        <a:lstStyle/>
        <a:p>
          <a:r>
            <a:rPr lang="en-US" dirty="0"/>
            <a:t>7. Motion artifact removal</a:t>
          </a:r>
          <a:endParaRPr lang="en-CA" dirty="0"/>
        </a:p>
      </dgm:t>
    </dgm:pt>
    <dgm:pt modelId="{CC9C0DAD-9FB7-407D-9B90-60E523C79197}" type="parTrans" cxnId="{A5E7F490-A277-485F-9EBD-1E3E07529092}">
      <dgm:prSet/>
      <dgm:spPr/>
      <dgm:t>
        <a:bodyPr/>
        <a:lstStyle/>
        <a:p>
          <a:endParaRPr lang="en-CA"/>
        </a:p>
      </dgm:t>
    </dgm:pt>
    <dgm:pt modelId="{33F71BA3-ED65-4765-88AA-32C63AB1AB60}" type="sibTrans" cxnId="{A5E7F490-A277-485F-9EBD-1E3E07529092}">
      <dgm:prSet/>
      <dgm:spPr/>
      <dgm:t>
        <a:bodyPr/>
        <a:lstStyle/>
        <a:p>
          <a:endParaRPr lang="en-CA"/>
        </a:p>
      </dgm:t>
    </dgm:pt>
    <dgm:pt modelId="{658DCE0C-24C1-450A-AD51-5AF12E8FA04C}">
      <dgm:prSet phldrT="[Text]"/>
      <dgm:spPr/>
      <dgm:t>
        <a:bodyPr/>
        <a:lstStyle/>
        <a:p>
          <a:r>
            <a:rPr lang="en-US" dirty="0"/>
            <a:t>8. Environmental noise removal</a:t>
          </a:r>
          <a:endParaRPr lang="en-CA" dirty="0"/>
        </a:p>
      </dgm:t>
    </dgm:pt>
    <dgm:pt modelId="{1826003F-34A3-4F84-8A52-06CBE2B53DC5}" type="parTrans" cxnId="{B8E91574-DAFD-448D-8212-B7CD3884BF2E}">
      <dgm:prSet/>
      <dgm:spPr/>
      <dgm:t>
        <a:bodyPr/>
        <a:lstStyle/>
        <a:p>
          <a:endParaRPr lang="en-CA"/>
        </a:p>
      </dgm:t>
    </dgm:pt>
    <dgm:pt modelId="{F2809176-F39A-4095-BE5D-F50B0BF82441}" type="sibTrans" cxnId="{B8E91574-DAFD-448D-8212-B7CD3884BF2E}">
      <dgm:prSet/>
      <dgm:spPr/>
      <dgm:t>
        <a:bodyPr/>
        <a:lstStyle/>
        <a:p>
          <a:endParaRPr lang="en-CA"/>
        </a:p>
      </dgm:t>
    </dgm:pt>
    <dgm:pt modelId="{D895BDF8-BEFC-4CEF-873B-B4ECE8F5ED01}">
      <dgm:prSet phldrT="[Text]"/>
      <dgm:spPr/>
      <dgm:t>
        <a:bodyPr/>
        <a:lstStyle/>
        <a:p>
          <a:r>
            <a:rPr lang="en-US" dirty="0"/>
            <a:t>9. Identify bad segments; reject or interpolate</a:t>
          </a:r>
          <a:endParaRPr lang="en-CA" dirty="0"/>
        </a:p>
      </dgm:t>
    </dgm:pt>
    <dgm:pt modelId="{DF626C4D-F569-46EE-81D2-7A67BF3814FE}" type="parTrans" cxnId="{96676971-326A-4DBD-BEBD-C67A3293FE79}">
      <dgm:prSet/>
      <dgm:spPr/>
      <dgm:t>
        <a:bodyPr/>
        <a:lstStyle/>
        <a:p>
          <a:endParaRPr lang="en-CA"/>
        </a:p>
      </dgm:t>
    </dgm:pt>
    <dgm:pt modelId="{D426574A-E591-4073-8630-E8C167B48F45}" type="sibTrans" cxnId="{96676971-326A-4DBD-BEBD-C67A3293FE79}">
      <dgm:prSet/>
      <dgm:spPr/>
      <dgm:t>
        <a:bodyPr/>
        <a:lstStyle/>
        <a:p>
          <a:endParaRPr lang="en-CA"/>
        </a:p>
      </dgm:t>
    </dgm:pt>
    <dgm:pt modelId="{80DE1759-6869-4802-A6DA-7EDFB42D87CA}">
      <dgm:prSet phldrT="[Text]"/>
      <dgm:spPr/>
      <dgm:t>
        <a:bodyPr/>
        <a:lstStyle/>
        <a:p>
          <a:r>
            <a:rPr lang="en-US" dirty="0"/>
            <a:t>10. Head motion correction</a:t>
          </a:r>
          <a:endParaRPr lang="en-CA" dirty="0"/>
        </a:p>
      </dgm:t>
    </dgm:pt>
    <dgm:pt modelId="{156D4B16-F1C5-4F4C-924C-004D49E30601}" type="parTrans" cxnId="{870781EB-54BB-4BC5-8759-FEC01927BF05}">
      <dgm:prSet/>
      <dgm:spPr/>
      <dgm:t>
        <a:bodyPr/>
        <a:lstStyle/>
        <a:p>
          <a:endParaRPr lang="en-CA"/>
        </a:p>
      </dgm:t>
    </dgm:pt>
    <dgm:pt modelId="{267AED72-D0A0-41E0-A713-92562368BCE0}" type="sibTrans" cxnId="{870781EB-54BB-4BC5-8759-FEC01927BF05}">
      <dgm:prSet/>
      <dgm:spPr/>
      <dgm:t>
        <a:bodyPr/>
        <a:lstStyle/>
        <a:p>
          <a:endParaRPr lang="en-CA"/>
        </a:p>
      </dgm:t>
    </dgm:pt>
    <dgm:pt modelId="{FFCD7191-452E-4FB1-AB66-2BA5BE382234}" type="pres">
      <dgm:prSet presAssocID="{6DFF7BE7-D38C-4DDF-B9E9-7CA48DF6738D}" presName="linearFlow" presStyleCnt="0">
        <dgm:presLayoutVars>
          <dgm:resizeHandles val="exact"/>
        </dgm:presLayoutVars>
      </dgm:prSet>
      <dgm:spPr/>
    </dgm:pt>
    <dgm:pt modelId="{42AAD62D-396E-4D9B-8BF9-B6471029C075}" type="pres">
      <dgm:prSet presAssocID="{1EF56D0C-60E1-4ED5-89F6-24D28D021CB6}" presName="node" presStyleLbl="node1" presStyleIdx="0" presStyleCnt="10" custScaleX="209412" custScaleY="33315">
        <dgm:presLayoutVars>
          <dgm:bulletEnabled val="1"/>
        </dgm:presLayoutVars>
      </dgm:prSet>
      <dgm:spPr/>
      <dgm:t>
        <a:bodyPr/>
        <a:lstStyle/>
        <a:p>
          <a:endParaRPr lang="en-US"/>
        </a:p>
      </dgm:t>
    </dgm:pt>
    <dgm:pt modelId="{33918718-F0C8-48BA-B168-87CE5D1C10A5}" type="pres">
      <dgm:prSet presAssocID="{490E2076-DF8F-4AE8-97CE-6E1B27D2B145}" presName="sibTrans" presStyleLbl="sibTrans2D1" presStyleIdx="0" presStyleCnt="9"/>
      <dgm:spPr/>
      <dgm:t>
        <a:bodyPr/>
        <a:lstStyle/>
        <a:p>
          <a:endParaRPr lang="en-US"/>
        </a:p>
      </dgm:t>
    </dgm:pt>
    <dgm:pt modelId="{3EAC2709-1B9F-4883-8634-6772A646986B}" type="pres">
      <dgm:prSet presAssocID="{490E2076-DF8F-4AE8-97CE-6E1B27D2B145}" presName="connectorText" presStyleLbl="sibTrans2D1" presStyleIdx="0" presStyleCnt="9"/>
      <dgm:spPr/>
      <dgm:t>
        <a:bodyPr/>
        <a:lstStyle/>
        <a:p>
          <a:endParaRPr lang="en-US"/>
        </a:p>
      </dgm:t>
    </dgm:pt>
    <dgm:pt modelId="{2FD9035D-512F-4C90-9706-3B26D7E5C843}" type="pres">
      <dgm:prSet presAssocID="{627F40DE-0DC2-4AE1-830D-6894C2DA44AF}" presName="node" presStyleLbl="node1" presStyleIdx="1" presStyleCnt="10" custScaleX="209412" custScaleY="33315">
        <dgm:presLayoutVars>
          <dgm:bulletEnabled val="1"/>
        </dgm:presLayoutVars>
      </dgm:prSet>
      <dgm:spPr/>
      <dgm:t>
        <a:bodyPr/>
        <a:lstStyle/>
        <a:p>
          <a:endParaRPr lang="en-US"/>
        </a:p>
      </dgm:t>
    </dgm:pt>
    <dgm:pt modelId="{07F24F91-A5B3-43AB-9320-8D34F00661C1}" type="pres">
      <dgm:prSet presAssocID="{AAD049EE-C8A9-4725-A7C0-CDC99ADD85A3}" presName="sibTrans" presStyleLbl="sibTrans2D1" presStyleIdx="1" presStyleCnt="9"/>
      <dgm:spPr/>
      <dgm:t>
        <a:bodyPr/>
        <a:lstStyle/>
        <a:p>
          <a:endParaRPr lang="en-US"/>
        </a:p>
      </dgm:t>
    </dgm:pt>
    <dgm:pt modelId="{1585396D-80D7-44B4-9B3E-FDFA770238FF}" type="pres">
      <dgm:prSet presAssocID="{AAD049EE-C8A9-4725-A7C0-CDC99ADD85A3}" presName="connectorText" presStyleLbl="sibTrans2D1" presStyleIdx="1" presStyleCnt="9"/>
      <dgm:spPr/>
      <dgm:t>
        <a:bodyPr/>
        <a:lstStyle/>
        <a:p>
          <a:endParaRPr lang="en-US"/>
        </a:p>
      </dgm:t>
    </dgm:pt>
    <dgm:pt modelId="{ED974287-E2ED-4E68-B790-8B3FFB0FA1F1}" type="pres">
      <dgm:prSet presAssocID="{15140E9F-BF58-4467-AA7B-A1FB061E27A3}" presName="node" presStyleLbl="node1" presStyleIdx="2" presStyleCnt="10" custScaleX="209412" custScaleY="33315">
        <dgm:presLayoutVars>
          <dgm:bulletEnabled val="1"/>
        </dgm:presLayoutVars>
      </dgm:prSet>
      <dgm:spPr/>
      <dgm:t>
        <a:bodyPr/>
        <a:lstStyle/>
        <a:p>
          <a:endParaRPr lang="en-US"/>
        </a:p>
      </dgm:t>
    </dgm:pt>
    <dgm:pt modelId="{5FED19C7-22FF-4F73-94E5-002CF7284BD9}" type="pres">
      <dgm:prSet presAssocID="{EE6873DC-93E5-4C91-BA62-8A18CC1454B0}" presName="sibTrans" presStyleLbl="sibTrans2D1" presStyleIdx="2" presStyleCnt="9"/>
      <dgm:spPr/>
      <dgm:t>
        <a:bodyPr/>
        <a:lstStyle/>
        <a:p>
          <a:endParaRPr lang="en-US"/>
        </a:p>
      </dgm:t>
    </dgm:pt>
    <dgm:pt modelId="{998DAE3D-C798-4637-AF4D-EBDB27806389}" type="pres">
      <dgm:prSet presAssocID="{EE6873DC-93E5-4C91-BA62-8A18CC1454B0}" presName="connectorText" presStyleLbl="sibTrans2D1" presStyleIdx="2" presStyleCnt="9"/>
      <dgm:spPr/>
      <dgm:t>
        <a:bodyPr/>
        <a:lstStyle/>
        <a:p>
          <a:endParaRPr lang="en-US"/>
        </a:p>
      </dgm:t>
    </dgm:pt>
    <dgm:pt modelId="{C8E3C46C-EBD3-4084-A6E3-C3628131756F}" type="pres">
      <dgm:prSet presAssocID="{818B42C5-5982-4C62-9782-719AF875C750}" presName="node" presStyleLbl="node1" presStyleIdx="3" presStyleCnt="10" custScaleX="209412" custScaleY="33315">
        <dgm:presLayoutVars>
          <dgm:bulletEnabled val="1"/>
        </dgm:presLayoutVars>
      </dgm:prSet>
      <dgm:spPr/>
      <dgm:t>
        <a:bodyPr/>
        <a:lstStyle/>
        <a:p>
          <a:endParaRPr lang="en-US"/>
        </a:p>
      </dgm:t>
    </dgm:pt>
    <dgm:pt modelId="{DC2D2B83-8A5F-403C-A3F7-236B2A58BCE8}" type="pres">
      <dgm:prSet presAssocID="{8D0A2AC1-4A82-4E84-B76F-C12260020DD4}" presName="sibTrans" presStyleLbl="sibTrans2D1" presStyleIdx="3" presStyleCnt="9"/>
      <dgm:spPr/>
      <dgm:t>
        <a:bodyPr/>
        <a:lstStyle/>
        <a:p>
          <a:endParaRPr lang="en-US"/>
        </a:p>
      </dgm:t>
    </dgm:pt>
    <dgm:pt modelId="{9A1D3E99-4AF9-4032-9B29-99D02735C5FE}" type="pres">
      <dgm:prSet presAssocID="{8D0A2AC1-4A82-4E84-B76F-C12260020DD4}" presName="connectorText" presStyleLbl="sibTrans2D1" presStyleIdx="3" presStyleCnt="9"/>
      <dgm:spPr/>
      <dgm:t>
        <a:bodyPr/>
        <a:lstStyle/>
        <a:p>
          <a:endParaRPr lang="en-US"/>
        </a:p>
      </dgm:t>
    </dgm:pt>
    <dgm:pt modelId="{8048103B-9800-4B78-AD20-CA29E184CFD8}" type="pres">
      <dgm:prSet presAssocID="{6CAE6269-B0A7-4478-B111-9252D88724E6}" presName="node" presStyleLbl="node1" presStyleIdx="4" presStyleCnt="10" custScaleX="209412" custScaleY="33315">
        <dgm:presLayoutVars>
          <dgm:bulletEnabled val="1"/>
        </dgm:presLayoutVars>
      </dgm:prSet>
      <dgm:spPr/>
      <dgm:t>
        <a:bodyPr/>
        <a:lstStyle/>
        <a:p>
          <a:endParaRPr lang="en-US"/>
        </a:p>
      </dgm:t>
    </dgm:pt>
    <dgm:pt modelId="{B295843D-DA52-4B7E-B6A6-CAD3F425281F}" type="pres">
      <dgm:prSet presAssocID="{0E077B0D-3AC2-4CB7-89EA-121337992897}" presName="sibTrans" presStyleLbl="sibTrans2D1" presStyleIdx="4" presStyleCnt="9"/>
      <dgm:spPr/>
      <dgm:t>
        <a:bodyPr/>
        <a:lstStyle/>
        <a:p>
          <a:endParaRPr lang="en-US"/>
        </a:p>
      </dgm:t>
    </dgm:pt>
    <dgm:pt modelId="{81AF6EDB-C221-40E7-BC9B-422A8C4C80E0}" type="pres">
      <dgm:prSet presAssocID="{0E077B0D-3AC2-4CB7-89EA-121337992897}" presName="connectorText" presStyleLbl="sibTrans2D1" presStyleIdx="4" presStyleCnt="9"/>
      <dgm:spPr/>
      <dgm:t>
        <a:bodyPr/>
        <a:lstStyle/>
        <a:p>
          <a:endParaRPr lang="en-US"/>
        </a:p>
      </dgm:t>
    </dgm:pt>
    <dgm:pt modelId="{43C45270-FD1A-4537-B200-301C477C79FE}" type="pres">
      <dgm:prSet presAssocID="{58FBFBFC-C62A-4F20-AD52-A40FCB8BC3A2}" presName="node" presStyleLbl="node1" presStyleIdx="5" presStyleCnt="10" custScaleX="209412" custScaleY="33315">
        <dgm:presLayoutVars>
          <dgm:bulletEnabled val="1"/>
        </dgm:presLayoutVars>
      </dgm:prSet>
      <dgm:spPr/>
      <dgm:t>
        <a:bodyPr/>
        <a:lstStyle/>
        <a:p>
          <a:endParaRPr lang="en-US"/>
        </a:p>
      </dgm:t>
    </dgm:pt>
    <dgm:pt modelId="{E47CA7E5-8ACF-4196-8FAB-BF4F4B6E3C7E}" type="pres">
      <dgm:prSet presAssocID="{243E25A4-CC09-43CA-9133-CAD96F16CDAA}" presName="sibTrans" presStyleLbl="sibTrans2D1" presStyleIdx="5" presStyleCnt="9"/>
      <dgm:spPr/>
      <dgm:t>
        <a:bodyPr/>
        <a:lstStyle/>
        <a:p>
          <a:endParaRPr lang="en-US"/>
        </a:p>
      </dgm:t>
    </dgm:pt>
    <dgm:pt modelId="{F0BA12F7-4DB0-492C-9A6E-B73C98B83476}" type="pres">
      <dgm:prSet presAssocID="{243E25A4-CC09-43CA-9133-CAD96F16CDAA}" presName="connectorText" presStyleLbl="sibTrans2D1" presStyleIdx="5" presStyleCnt="9"/>
      <dgm:spPr/>
      <dgm:t>
        <a:bodyPr/>
        <a:lstStyle/>
        <a:p>
          <a:endParaRPr lang="en-US"/>
        </a:p>
      </dgm:t>
    </dgm:pt>
    <dgm:pt modelId="{3D354843-2091-450A-B486-B218140BC2D0}" type="pres">
      <dgm:prSet presAssocID="{CCBFB063-36ED-4596-9243-794FA29135E4}" presName="node" presStyleLbl="node1" presStyleIdx="6" presStyleCnt="10" custScaleX="209412" custScaleY="33315">
        <dgm:presLayoutVars>
          <dgm:bulletEnabled val="1"/>
        </dgm:presLayoutVars>
      </dgm:prSet>
      <dgm:spPr/>
      <dgm:t>
        <a:bodyPr/>
        <a:lstStyle/>
        <a:p>
          <a:endParaRPr lang="en-US"/>
        </a:p>
      </dgm:t>
    </dgm:pt>
    <dgm:pt modelId="{30151989-1378-4572-AF22-4D5545E71D94}" type="pres">
      <dgm:prSet presAssocID="{33F71BA3-ED65-4765-88AA-32C63AB1AB60}" presName="sibTrans" presStyleLbl="sibTrans2D1" presStyleIdx="6" presStyleCnt="9"/>
      <dgm:spPr/>
      <dgm:t>
        <a:bodyPr/>
        <a:lstStyle/>
        <a:p>
          <a:endParaRPr lang="en-US"/>
        </a:p>
      </dgm:t>
    </dgm:pt>
    <dgm:pt modelId="{92295FF3-43DF-44FE-8CAF-3EDE82195A29}" type="pres">
      <dgm:prSet presAssocID="{33F71BA3-ED65-4765-88AA-32C63AB1AB60}" presName="connectorText" presStyleLbl="sibTrans2D1" presStyleIdx="6" presStyleCnt="9"/>
      <dgm:spPr/>
      <dgm:t>
        <a:bodyPr/>
        <a:lstStyle/>
        <a:p>
          <a:endParaRPr lang="en-US"/>
        </a:p>
      </dgm:t>
    </dgm:pt>
    <dgm:pt modelId="{51406BEC-0928-461D-B4DE-3A547B3C0A9A}" type="pres">
      <dgm:prSet presAssocID="{658DCE0C-24C1-450A-AD51-5AF12E8FA04C}" presName="node" presStyleLbl="node1" presStyleIdx="7" presStyleCnt="10" custScaleX="209412" custScaleY="33315">
        <dgm:presLayoutVars>
          <dgm:bulletEnabled val="1"/>
        </dgm:presLayoutVars>
      </dgm:prSet>
      <dgm:spPr/>
      <dgm:t>
        <a:bodyPr/>
        <a:lstStyle/>
        <a:p>
          <a:endParaRPr lang="en-US"/>
        </a:p>
      </dgm:t>
    </dgm:pt>
    <dgm:pt modelId="{3160288C-2820-4D75-BC1A-3A8860FFCE5D}" type="pres">
      <dgm:prSet presAssocID="{F2809176-F39A-4095-BE5D-F50B0BF82441}" presName="sibTrans" presStyleLbl="sibTrans2D1" presStyleIdx="7" presStyleCnt="9"/>
      <dgm:spPr/>
      <dgm:t>
        <a:bodyPr/>
        <a:lstStyle/>
        <a:p>
          <a:endParaRPr lang="en-US"/>
        </a:p>
      </dgm:t>
    </dgm:pt>
    <dgm:pt modelId="{21BBEB64-ABF8-49AE-9C05-2DA6166DD12F}" type="pres">
      <dgm:prSet presAssocID="{F2809176-F39A-4095-BE5D-F50B0BF82441}" presName="connectorText" presStyleLbl="sibTrans2D1" presStyleIdx="7" presStyleCnt="9"/>
      <dgm:spPr/>
      <dgm:t>
        <a:bodyPr/>
        <a:lstStyle/>
        <a:p>
          <a:endParaRPr lang="en-US"/>
        </a:p>
      </dgm:t>
    </dgm:pt>
    <dgm:pt modelId="{F1743ADB-641E-4018-9D72-9447643F1923}" type="pres">
      <dgm:prSet presAssocID="{D895BDF8-BEFC-4CEF-873B-B4ECE8F5ED01}" presName="node" presStyleLbl="node1" presStyleIdx="8" presStyleCnt="10" custScaleX="209412" custScaleY="33315">
        <dgm:presLayoutVars>
          <dgm:bulletEnabled val="1"/>
        </dgm:presLayoutVars>
      </dgm:prSet>
      <dgm:spPr/>
      <dgm:t>
        <a:bodyPr/>
        <a:lstStyle/>
        <a:p>
          <a:endParaRPr lang="en-US"/>
        </a:p>
      </dgm:t>
    </dgm:pt>
    <dgm:pt modelId="{14FD310C-2503-469C-88B1-C77052947568}" type="pres">
      <dgm:prSet presAssocID="{D426574A-E591-4073-8630-E8C167B48F45}" presName="sibTrans" presStyleLbl="sibTrans2D1" presStyleIdx="8" presStyleCnt="9"/>
      <dgm:spPr/>
      <dgm:t>
        <a:bodyPr/>
        <a:lstStyle/>
        <a:p>
          <a:endParaRPr lang="en-US"/>
        </a:p>
      </dgm:t>
    </dgm:pt>
    <dgm:pt modelId="{EBEDBF93-375B-410C-A0F3-81C4372186D9}" type="pres">
      <dgm:prSet presAssocID="{D426574A-E591-4073-8630-E8C167B48F45}" presName="connectorText" presStyleLbl="sibTrans2D1" presStyleIdx="8" presStyleCnt="9"/>
      <dgm:spPr/>
      <dgm:t>
        <a:bodyPr/>
        <a:lstStyle/>
        <a:p>
          <a:endParaRPr lang="en-US"/>
        </a:p>
      </dgm:t>
    </dgm:pt>
    <dgm:pt modelId="{214A0A19-2C98-4552-B0CE-1F65EDCA1733}" type="pres">
      <dgm:prSet presAssocID="{80DE1759-6869-4802-A6DA-7EDFB42D87CA}" presName="node" presStyleLbl="node1" presStyleIdx="9" presStyleCnt="10" custScaleX="209412" custScaleY="33315">
        <dgm:presLayoutVars>
          <dgm:bulletEnabled val="1"/>
        </dgm:presLayoutVars>
      </dgm:prSet>
      <dgm:spPr/>
      <dgm:t>
        <a:bodyPr/>
        <a:lstStyle/>
        <a:p>
          <a:endParaRPr lang="en-US"/>
        </a:p>
      </dgm:t>
    </dgm:pt>
  </dgm:ptLst>
  <dgm:cxnLst>
    <dgm:cxn modelId="{96676971-326A-4DBD-BEBD-C67A3293FE79}" srcId="{6DFF7BE7-D38C-4DDF-B9E9-7CA48DF6738D}" destId="{D895BDF8-BEFC-4CEF-873B-B4ECE8F5ED01}" srcOrd="8" destOrd="0" parTransId="{DF626C4D-F569-46EE-81D2-7A67BF3814FE}" sibTransId="{D426574A-E591-4073-8630-E8C167B48F45}"/>
    <dgm:cxn modelId="{FBDC12C2-8282-6844-9F19-F4831BD23122}" type="presOf" srcId="{6CAE6269-B0A7-4478-B111-9252D88724E6}" destId="{8048103B-9800-4B78-AD20-CA29E184CFD8}" srcOrd="0" destOrd="0" presId="urn:microsoft.com/office/officeart/2005/8/layout/process2"/>
    <dgm:cxn modelId="{D915F09B-815F-4342-8DBA-686301A3CF5B}" type="presOf" srcId="{8D0A2AC1-4A82-4E84-B76F-C12260020DD4}" destId="{DC2D2B83-8A5F-403C-A3F7-236B2A58BCE8}" srcOrd="0" destOrd="0" presId="urn:microsoft.com/office/officeart/2005/8/layout/process2"/>
    <dgm:cxn modelId="{5A5185A2-F4A2-874F-AC7D-CAA5078B44B2}" type="presOf" srcId="{58FBFBFC-C62A-4F20-AD52-A40FCB8BC3A2}" destId="{43C45270-FD1A-4537-B200-301C477C79FE}" srcOrd="0" destOrd="0" presId="urn:microsoft.com/office/officeart/2005/8/layout/process2"/>
    <dgm:cxn modelId="{1DAF7BCB-BE1C-4A45-88F2-FC6105E3ACEC}" srcId="{6DFF7BE7-D38C-4DDF-B9E9-7CA48DF6738D}" destId="{15140E9F-BF58-4467-AA7B-A1FB061E27A3}" srcOrd="2" destOrd="0" parTransId="{3EC38C6C-6467-487D-91CA-2C18CC9F2CA3}" sibTransId="{EE6873DC-93E5-4C91-BA62-8A18CC1454B0}"/>
    <dgm:cxn modelId="{B8E91574-DAFD-448D-8212-B7CD3884BF2E}" srcId="{6DFF7BE7-D38C-4DDF-B9E9-7CA48DF6738D}" destId="{658DCE0C-24C1-450A-AD51-5AF12E8FA04C}" srcOrd="7" destOrd="0" parTransId="{1826003F-34A3-4F84-8A52-06CBE2B53DC5}" sibTransId="{F2809176-F39A-4095-BE5D-F50B0BF82441}"/>
    <dgm:cxn modelId="{A5E7F490-A277-485F-9EBD-1E3E07529092}" srcId="{6DFF7BE7-D38C-4DDF-B9E9-7CA48DF6738D}" destId="{CCBFB063-36ED-4596-9243-794FA29135E4}" srcOrd="6" destOrd="0" parTransId="{CC9C0DAD-9FB7-407D-9B90-60E523C79197}" sibTransId="{33F71BA3-ED65-4765-88AA-32C63AB1AB60}"/>
    <dgm:cxn modelId="{99704BA1-9FDD-6F45-BF5F-893FC2EC6212}" type="presOf" srcId="{D426574A-E591-4073-8630-E8C167B48F45}" destId="{14FD310C-2503-469C-88B1-C77052947568}" srcOrd="0" destOrd="0" presId="urn:microsoft.com/office/officeart/2005/8/layout/process2"/>
    <dgm:cxn modelId="{E3355986-9ACD-8F44-ADC2-6E9A02CF682F}" type="presOf" srcId="{33F71BA3-ED65-4765-88AA-32C63AB1AB60}" destId="{92295FF3-43DF-44FE-8CAF-3EDE82195A29}" srcOrd="1" destOrd="0" presId="urn:microsoft.com/office/officeart/2005/8/layout/process2"/>
    <dgm:cxn modelId="{A22D6F1A-5237-D148-A53E-0497F256EB4C}" type="presOf" srcId="{80DE1759-6869-4802-A6DA-7EDFB42D87CA}" destId="{214A0A19-2C98-4552-B0CE-1F65EDCA1733}" srcOrd="0" destOrd="0" presId="urn:microsoft.com/office/officeart/2005/8/layout/process2"/>
    <dgm:cxn modelId="{46077730-A2AF-8B47-8BE7-D8839AA5C53E}" type="presOf" srcId="{F2809176-F39A-4095-BE5D-F50B0BF82441}" destId="{21BBEB64-ABF8-49AE-9C05-2DA6166DD12F}" srcOrd="1" destOrd="0" presId="urn:microsoft.com/office/officeart/2005/8/layout/process2"/>
    <dgm:cxn modelId="{415C70D1-6D6E-1349-B1D9-B452396F62AC}" type="presOf" srcId="{33F71BA3-ED65-4765-88AA-32C63AB1AB60}" destId="{30151989-1378-4572-AF22-4D5545E71D94}" srcOrd="0" destOrd="0" presId="urn:microsoft.com/office/officeart/2005/8/layout/process2"/>
    <dgm:cxn modelId="{CE79F5B6-DAA1-E24E-8559-8D15F16AB469}" type="presOf" srcId="{15140E9F-BF58-4467-AA7B-A1FB061E27A3}" destId="{ED974287-E2ED-4E68-B790-8B3FFB0FA1F1}" srcOrd="0" destOrd="0" presId="urn:microsoft.com/office/officeart/2005/8/layout/process2"/>
    <dgm:cxn modelId="{01304EE0-C805-2649-B95F-504B2F71B9B7}" type="presOf" srcId="{AAD049EE-C8A9-4725-A7C0-CDC99ADD85A3}" destId="{1585396D-80D7-44B4-9B3E-FDFA770238FF}" srcOrd="1" destOrd="0" presId="urn:microsoft.com/office/officeart/2005/8/layout/process2"/>
    <dgm:cxn modelId="{331CFBFB-A224-E848-B9B9-E29A74461AF8}" type="presOf" srcId="{D426574A-E591-4073-8630-E8C167B48F45}" destId="{EBEDBF93-375B-410C-A0F3-81C4372186D9}" srcOrd="1" destOrd="0" presId="urn:microsoft.com/office/officeart/2005/8/layout/process2"/>
    <dgm:cxn modelId="{35B2722D-6D67-D24E-B2B4-399B87659F46}" type="presOf" srcId="{0E077B0D-3AC2-4CB7-89EA-121337992897}" destId="{B295843D-DA52-4B7E-B6A6-CAD3F425281F}" srcOrd="0" destOrd="0" presId="urn:microsoft.com/office/officeart/2005/8/layout/process2"/>
    <dgm:cxn modelId="{EF67ACAF-4973-0341-808E-65165E5FF2B3}" type="presOf" srcId="{8D0A2AC1-4A82-4E84-B76F-C12260020DD4}" destId="{9A1D3E99-4AF9-4032-9B29-99D02735C5FE}" srcOrd="1" destOrd="0" presId="urn:microsoft.com/office/officeart/2005/8/layout/process2"/>
    <dgm:cxn modelId="{53B3BA93-E97F-0B41-834C-D805D60620CA}" type="presOf" srcId="{CCBFB063-36ED-4596-9243-794FA29135E4}" destId="{3D354843-2091-450A-B486-B218140BC2D0}" srcOrd="0" destOrd="0" presId="urn:microsoft.com/office/officeart/2005/8/layout/process2"/>
    <dgm:cxn modelId="{E55AC58B-C34D-8347-ABB8-6B17E6858DFB}" type="presOf" srcId="{F2809176-F39A-4095-BE5D-F50B0BF82441}" destId="{3160288C-2820-4D75-BC1A-3A8860FFCE5D}" srcOrd="0" destOrd="0" presId="urn:microsoft.com/office/officeart/2005/8/layout/process2"/>
    <dgm:cxn modelId="{9FA8165D-8EA1-4E4B-9AA0-C735EB4F364C}" type="presOf" srcId="{243E25A4-CC09-43CA-9133-CAD96F16CDAA}" destId="{E47CA7E5-8ACF-4196-8FAB-BF4F4B6E3C7E}" srcOrd="0" destOrd="0" presId="urn:microsoft.com/office/officeart/2005/8/layout/process2"/>
    <dgm:cxn modelId="{1229C349-9384-A744-A5D6-E1E7FD4D87C5}" type="presOf" srcId="{D895BDF8-BEFC-4CEF-873B-B4ECE8F5ED01}" destId="{F1743ADB-641E-4018-9D72-9447643F1923}" srcOrd="0" destOrd="0" presId="urn:microsoft.com/office/officeart/2005/8/layout/process2"/>
    <dgm:cxn modelId="{7B2ED6B0-6F56-410D-8C03-081D4669749E}" srcId="{6DFF7BE7-D38C-4DDF-B9E9-7CA48DF6738D}" destId="{818B42C5-5982-4C62-9782-719AF875C750}" srcOrd="3" destOrd="0" parTransId="{728CBEB7-155F-4EF0-8FCA-C6CBFE733A21}" sibTransId="{8D0A2AC1-4A82-4E84-B76F-C12260020DD4}"/>
    <dgm:cxn modelId="{BA8FB615-3A87-5941-95F5-4975FE064113}" type="presOf" srcId="{490E2076-DF8F-4AE8-97CE-6E1B27D2B145}" destId="{3EAC2709-1B9F-4883-8634-6772A646986B}" srcOrd="1" destOrd="0" presId="urn:microsoft.com/office/officeart/2005/8/layout/process2"/>
    <dgm:cxn modelId="{73CE31D5-D0FC-BE46-873E-9FA382FFB8CA}" type="presOf" srcId="{EE6873DC-93E5-4C91-BA62-8A18CC1454B0}" destId="{998DAE3D-C798-4637-AF4D-EBDB27806389}" srcOrd="1" destOrd="0" presId="urn:microsoft.com/office/officeart/2005/8/layout/process2"/>
    <dgm:cxn modelId="{0BE5D153-C8E4-4575-B3A4-A68FB0AE3CB2}" srcId="{6DFF7BE7-D38C-4DDF-B9E9-7CA48DF6738D}" destId="{6CAE6269-B0A7-4478-B111-9252D88724E6}" srcOrd="4" destOrd="0" parTransId="{2FFE977E-441A-4632-AC6A-03D80061726F}" sibTransId="{0E077B0D-3AC2-4CB7-89EA-121337992897}"/>
    <dgm:cxn modelId="{D6467A4E-B3FD-0B47-A583-DF117B6A2B6C}" type="presOf" srcId="{AAD049EE-C8A9-4725-A7C0-CDC99ADD85A3}" destId="{07F24F91-A5B3-43AB-9320-8D34F00661C1}" srcOrd="0" destOrd="0" presId="urn:microsoft.com/office/officeart/2005/8/layout/process2"/>
    <dgm:cxn modelId="{2F49230A-7301-431A-81A1-1A70F7EEDD95}" srcId="{6DFF7BE7-D38C-4DDF-B9E9-7CA48DF6738D}" destId="{627F40DE-0DC2-4AE1-830D-6894C2DA44AF}" srcOrd="1" destOrd="0" parTransId="{2FDC1D5B-2121-4F63-96F6-31B292B3453D}" sibTransId="{AAD049EE-C8A9-4725-A7C0-CDC99ADD85A3}"/>
    <dgm:cxn modelId="{0C4FF5E6-6CD5-304A-AC04-A49652B92607}" type="presOf" srcId="{6DFF7BE7-D38C-4DDF-B9E9-7CA48DF6738D}" destId="{FFCD7191-452E-4FB1-AB66-2BA5BE382234}" srcOrd="0" destOrd="0" presId="urn:microsoft.com/office/officeart/2005/8/layout/process2"/>
    <dgm:cxn modelId="{8ED02D37-4CB8-8F4F-B8FE-3BCC48C69DCE}" type="presOf" srcId="{EE6873DC-93E5-4C91-BA62-8A18CC1454B0}" destId="{5FED19C7-22FF-4F73-94E5-002CF7284BD9}" srcOrd="0" destOrd="0" presId="urn:microsoft.com/office/officeart/2005/8/layout/process2"/>
    <dgm:cxn modelId="{36086CEA-80BF-C74A-8B13-0989D6202445}" type="presOf" srcId="{1EF56D0C-60E1-4ED5-89F6-24D28D021CB6}" destId="{42AAD62D-396E-4D9B-8BF9-B6471029C075}" srcOrd="0" destOrd="0" presId="urn:microsoft.com/office/officeart/2005/8/layout/process2"/>
    <dgm:cxn modelId="{CB9B3863-CEC3-D741-8203-533BAB6BF11C}" type="presOf" srcId="{243E25A4-CC09-43CA-9133-CAD96F16CDAA}" destId="{F0BA12F7-4DB0-492C-9A6E-B73C98B83476}" srcOrd="1" destOrd="0" presId="urn:microsoft.com/office/officeart/2005/8/layout/process2"/>
    <dgm:cxn modelId="{870781EB-54BB-4BC5-8759-FEC01927BF05}" srcId="{6DFF7BE7-D38C-4DDF-B9E9-7CA48DF6738D}" destId="{80DE1759-6869-4802-A6DA-7EDFB42D87CA}" srcOrd="9" destOrd="0" parTransId="{156D4B16-F1C5-4F4C-924C-004D49E30601}" sibTransId="{267AED72-D0A0-41E0-A713-92562368BCE0}"/>
    <dgm:cxn modelId="{58B246A9-FF77-D14E-8494-2286B5850235}" type="presOf" srcId="{658DCE0C-24C1-450A-AD51-5AF12E8FA04C}" destId="{51406BEC-0928-461D-B4DE-3A547B3C0A9A}" srcOrd="0" destOrd="0" presId="urn:microsoft.com/office/officeart/2005/8/layout/process2"/>
    <dgm:cxn modelId="{EED31C27-7F0C-8942-871A-D0D5AC6B4F76}" type="presOf" srcId="{0E077B0D-3AC2-4CB7-89EA-121337992897}" destId="{81AF6EDB-C221-40E7-BC9B-422A8C4C80E0}" srcOrd="1" destOrd="0" presId="urn:microsoft.com/office/officeart/2005/8/layout/process2"/>
    <dgm:cxn modelId="{D68AD3C9-5C5E-624E-AAA6-B0FC6DB20D41}" type="presOf" srcId="{627F40DE-0DC2-4AE1-830D-6894C2DA44AF}" destId="{2FD9035D-512F-4C90-9706-3B26D7E5C843}" srcOrd="0" destOrd="0" presId="urn:microsoft.com/office/officeart/2005/8/layout/process2"/>
    <dgm:cxn modelId="{401AD804-B875-440F-B14D-B5981D766574}" srcId="{6DFF7BE7-D38C-4DDF-B9E9-7CA48DF6738D}" destId="{1EF56D0C-60E1-4ED5-89F6-24D28D021CB6}" srcOrd="0" destOrd="0" parTransId="{B7009AFA-8E30-40D7-A4F9-83CF9C7A7FC7}" sibTransId="{490E2076-DF8F-4AE8-97CE-6E1B27D2B145}"/>
    <dgm:cxn modelId="{FF3C3495-AE04-4D44-9262-428A72A08406}" type="presOf" srcId="{490E2076-DF8F-4AE8-97CE-6E1B27D2B145}" destId="{33918718-F0C8-48BA-B168-87CE5D1C10A5}" srcOrd="0" destOrd="0" presId="urn:microsoft.com/office/officeart/2005/8/layout/process2"/>
    <dgm:cxn modelId="{4C7EFE45-0351-42DC-8DFA-154358D094E7}" srcId="{6DFF7BE7-D38C-4DDF-B9E9-7CA48DF6738D}" destId="{58FBFBFC-C62A-4F20-AD52-A40FCB8BC3A2}" srcOrd="5" destOrd="0" parTransId="{EB52AC79-D388-4A7E-88B7-4650AC5EBAD4}" sibTransId="{243E25A4-CC09-43CA-9133-CAD96F16CDAA}"/>
    <dgm:cxn modelId="{14AED825-DF5C-6D41-9BEB-9C1BA786B195}" type="presOf" srcId="{818B42C5-5982-4C62-9782-719AF875C750}" destId="{C8E3C46C-EBD3-4084-A6E3-C3628131756F}" srcOrd="0" destOrd="0" presId="urn:microsoft.com/office/officeart/2005/8/layout/process2"/>
    <dgm:cxn modelId="{0DEFD935-9EB5-8740-A105-042CFA669AD3}" type="presParOf" srcId="{FFCD7191-452E-4FB1-AB66-2BA5BE382234}" destId="{42AAD62D-396E-4D9B-8BF9-B6471029C075}" srcOrd="0" destOrd="0" presId="urn:microsoft.com/office/officeart/2005/8/layout/process2"/>
    <dgm:cxn modelId="{ECF1E10E-C583-BF4A-9F41-8BB1C1A0412D}" type="presParOf" srcId="{FFCD7191-452E-4FB1-AB66-2BA5BE382234}" destId="{33918718-F0C8-48BA-B168-87CE5D1C10A5}" srcOrd="1" destOrd="0" presId="urn:microsoft.com/office/officeart/2005/8/layout/process2"/>
    <dgm:cxn modelId="{B6FA6DE0-2059-494F-98C2-4C495562CCD3}" type="presParOf" srcId="{33918718-F0C8-48BA-B168-87CE5D1C10A5}" destId="{3EAC2709-1B9F-4883-8634-6772A646986B}" srcOrd="0" destOrd="0" presId="urn:microsoft.com/office/officeart/2005/8/layout/process2"/>
    <dgm:cxn modelId="{F842B60C-9A60-834D-A9B5-77940C0B6C92}" type="presParOf" srcId="{FFCD7191-452E-4FB1-AB66-2BA5BE382234}" destId="{2FD9035D-512F-4C90-9706-3B26D7E5C843}" srcOrd="2" destOrd="0" presId="urn:microsoft.com/office/officeart/2005/8/layout/process2"/>
    <dgm:cxn modelId="{A7608AA6-9034-CD40-BEDC-E6E8FE79BFE7}" type="presParOf" srcId="{FFCD7191-452E-4FB1-AB66-2BA5BE382234}" destId="{07F24F91-A5B3-43AB-9320-8D34F00661C1}" srcOrd="3" destOrd="0" presId="urn:microsoft.com/office/officeart/2005/8/layout/process2"/>
    <dgm:cxn modelId="{77635F06-A317-6C43-8BEE-A2990A85D878}" type="presParOf" srcId="{07F24F91-A5B3-43AB-9320-8D34F00661C1}" destId="{1585396D-80D7-44B4-9B3E-FDFA770238FF}" srcOrd="0" destOrd="0" presId="urn:microsoft.com/office/officeart/2005/8/layout/process2"/>
    <dgm:cxn modelId="{F09924E1-5C77-814B-A4F9-4A9F200C74A4}" type="presParOf" srcId="{FFCD7191-452E-4FB1-AB66-2BA5BE382234}" destId="{ED974287-E2ED-4E68-B790-8B3FFB0FA1F1}" srcOrd="4" destOrd="0" presId="urn:microsoft.com/office/officeart/2005/8/layout/process2"/>
    <dgm:cxn modelId="{860782A9-DF43-4446-97DA-AE5EFF067A51}" type="presParOf" srcId="{FFCD7191-452E-4FB1-AB66-2BA5BE382234}" destId="{5FED19C7-22FF-4F73-94E5-002CF7284BD9}" srcOrd="5" destOrd="0" presId="urn:microsoft.com/office/officeart/2005/8/layout/process2"/>
    <dgm:cxn modelId="{015B0BD4-4679-BB44-9B25-A761C72EBE12}" type="presParOf" srcId="{5FED19C7-22FF-4F73-94E5-002CF7284BD9}" destId="{998DAE3D-C798-4637-AF4D-EBDB27806389}" srcOrd="0" destOrd="0" presId="urn:microsoft.com/office/officeart/2005/8/layout/process2"/>
    <dgm:cxn modelId="{03DD9952-28EF-1C4C-955F-766E9BD6135F}" type="presParOf" srcId="{FFCD7191-452E-4FB1-AB66-2BA5BE382234}" destId="{C8E3C46C-EBD3-4084-A6E3-C3628131756F}" srcOrd="6" destOrd="0" presId="urn:microsoft.com/office/officeart/2005/8/layout/process2"/>
    <dgm:cxn modelId="{FAB9B02D-8639-7A4A-A56C-BAA0E7E2589C}" type="presParOf" srcId="{FFCD7191-452E-4FB1-AB66-2BA5BE382234}" destId="{DC2D2B83-8A5F-403C-A3F7-236B2A58BCE8}" srcOrd="7" destOrd="0" presId="urn:microsoft.com/office/officeart/2005/8/layout/process2"/>
    <dgm:cxn modelId="{19AC07D4-A279-E743-973A-0750E832F31A}" type="presParOf" srcId="{DC2D2B83-8A5F-403C-A3F7-236B2A58BCE8}" destId="{9A1D3E99-4AF9-4032-9B29-99D02735C5FE}" srcOrd="0" destOrd="0" presId="urn:microsoft.com/office/officeart/2005/8/layout/process2"/>
    <dgm:cxn modelId="{1518011C-9DD0-2D40-AC59-1691373D1822}" type="presParOf" srcId="{FFCD7191-452E-4FB1-AB66-2BA5BE382234}" destId="{8048103B-9800-4B78-AD20-CA29E184CFD8}" srcOrd="8" destOrd="0" presId="urn:microsoft.com/office/officeart/2005/8/layout/process2"/>
    <dgm:cxn modelId="{7D8C1FE7-642F-6846-AD4F-5CD0C4F417C0}" type="presParOf" srcId="{FFCD7191-452E-4FB1-AB66-2BA5BE382234}" destId="{B295843D-DA52-4B7E-B6A6-CAD3F425281F}" srcOrd="9" destOrd="0" presId="urn:microsoft.com/office/officeart/2005/8/layout/process2"/>
    <dgm:cxn modelId="{E5F56DE4-2466-E44D-B228-34E2F0FD4CCD}" type="presParOf" srcId="{B295843D-DA52-4B7E-B6A6-CAD3F425281F}" destId="{81AF6EDB-C221-40E7-BC9B-422A8C4C80E0}" srcOrd="0" destOrd="0" presId="urn:microsoft.com/office/officeart/2005/8/layout/process2"/>
    <dgm:cxn modelId="{277DEB80-EC0C-4147-8EAD-C7C0DA76898E}" type="presParOf" srcId="{FFCD7191-452E-4FB1-AB66-2BA5BE382234}" destId="{43C45270-FD1A-4537-B200-301C477C79FE}" srcOrd="10" destOrd="0" presId="urn:microsoft.com/office/officeart/2005/8/layout/process2"/>
    <dgm:cxn modelId="{BC3B44F9-023F-004A-A488-D3F27A8EFD47}" type="presParOf" srcId="{FFCD7191-452E-4FB1-AB66-2BA5BE382234}" destId="{E47CA7E5-8ACF-4196-8FAB-BF4F4B6E3C7E}" srcOrd="11" destOrd="0" presId="urn:microsoft.com/office/officeart/2005/8/layout/process2"/>
    <dgm:cxn modelId="{20078771-05C3-5F4F-A0C9-CB2ABB850413}" type="presParOf" srcId="{E47CA7E5-8ACF-4196-8FAB-BF4F4B6E3C7E}" destId="{F0BA12F7-4DB0-492C-9A6E-B73C98B83476}" srcOrd="0" destOrd="0" presId="urn:microsoft.com/office/officeart/2005/8/layout/process2"/>
    <dgm:cxn modelId="{3F27F079-F7C9-C844-B354-25FE51FC4187}" type="presParOf" srcId="{FFCD7191-452E-4FB1-AB66-2BA5BE382234}" destId="{3D354843-2091-450A-B486-B218140BC2D0}" srcOrd="12" destOrd="0" presId="urn:microsoft.com/office/officeart/2005/8/layout/process2"/>
    <dgm:cxn modelId="{E7FD689E-9F60-3B4D-B42F-851A9BBACC21}" type="presParOf" srcId="{FFCD7191-452E-4FB1-AB66-2BA5BE382234}" destId="{30151989-1378-4572-AF22-4D5545E71D94}" srcOrd="13" destOrd="0" presId="urn:microsoft.com/office/officeart/2005/8/layout/process2"/>
    <dgm:cxn modelId="{715015D1-93F3-4E4A-9D13-2EE8DF8524EE}" type="presParOf" srcId="{30151989-1378-4572-AF22-4D5545E71D94}" destId="{92295FF3-43DF-44FE-8CAF-3EDE82195A29}" srcOrd="0" destOrd="0" presId="urn:microsoft.com/office/officeart/2005/8/layout/process2"/>
    <dgm:cxn modelId="{3D17204B-332B-3246-A679-C9956B0EF7D1}" type="presParOf" srcId="{FFCD7191-452E-4FB1-AB66-2BA5BE382234}" destId="{51406BEC-0928-461D-B4DE-3A547B3C0A9A}" srcOrd="14" destOrd="0" presId="urn:microsoft.com/office/officeart/2005/8/layout/process2"/>
    <dgm:cxn modelId="{5526E3E9-A9AC-4C40-9CB6-E247860B39A6}" type="presParOf" srcId="{FFCD7191-452E-4FB1-AB66-2BA5BE382234}" destId="{3160288C-2820-4D75-BC1A-3A8860FFCE5D}" srcOrd="15" destOrd="0" presId="urn:microsoft.com/office/officeart/2005/8/layout/process2"/>
    <dgm:cxn modelId="{38D7E183-DA4F-6B4E-B514-84BEB1C90A0A}" type="presParOf" srcId="{3160288C-2820-4D75-BC1A-3A8860FFCE5D}" destId="{21BBEB64-ABF8-49AE-9C05-2DA6166DD12F}" srcOrd="0" destOrd="0" presId="urn:microsoft.com/office/officeart/2005/8/layout/process2"/>
    <dgm:cxn modelId="{4A755C0B-50B5-004C-941C-1A1E57122E73}" type="presParOf" srcId="{FFCD7191-452E-4FB1-AB66-2BA5BE382234}" destId="{F1743ADB-641E-4018-9D72-9447643F1923}" srcOrd="16" destOrd="0" presId="urn:microsoft.com/office/officeart/2005/8/layout/process2"/>
    <dgm:cxn modelId="{EF66C521-CE4D-0947-BED3-37B6C167358A}" type="presParOf" srcId="{FFCD7191-452E-4FB1-AB66-2BA5BE382234}" destId="{14FD310C-2503-469C-88B1-C77052947568}" srcOrd="17" destOrd="0" presId="urn:microsoft.com/office/officeart/2005/8/layout/process2"/>
    <dgm:cxn modelId="{2CF410EA-2187-A749-8590-73212DA1EF7C}" type="presParOf" srcId="{14FD310C-2503-469C-88B1-C77052947568}" destId="{EBEDBF93-375B-410C-A0F3-81C4372186D9}" srcOrd="0" destOrd="0" presId="urn:microsoft.com/office/officeart/2005/8/layout/process2"/>
    <dgm:cxn modelId="{04C77D90-6353-8946-917C-EB42451547A3}" type="presParOf" srcId="{FFCD7191-452E-4FB1-AB66-2BA5BE382234}" destId="{214A0A19-2C98-4552-B0CE-1F65EDCA1733}" srcOrd="1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AD62D-396E-4D9B-8BF9-B6471029C075}">
      <dsp:nvSpPr>
        <dsp:cNvPr id="0" name=""/>
        <dsp:cNvSpPr/>
      </dsp:nvSpPr>
      <dsp:spPr>
        <a:xfrm>
          <a:off x="1359486" y="91"/>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1. Visual inspection</a:t>
          </a:r>
          <a:endParaRPr lang="en-CA" sz="900" kern="1200"/>
        </a:p>
      </dsp:txBody>
      <dsp:txXfrm>
        <a:off x="1366910" y="7515"/>
        <a:ext cx="2853060" cy="238624"/>
      </dsp:txXfrm>
    </dsp:sp>
    <dsp:sp modelId="{33918718-F0C8-48BA-B168-87CE5D1C10A5}">
      <dsp:nvSpPr>
        <dsp:cNvPr id="0" name=""/>
        <dsp:cNvSpPr/>
      </dsp:nvSpPr>
      <dsp:spPr>
        <a:xfrm rot="5400000">
          <a:off x="2650784" y="272584"/>
          <a:ext cx="285313" cy="342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CA" sz="700" kern="1200"/>
        </a:p>
      </dsp:txBody>
      <dsp:txXfrm rot="-5400000">
        <a:off x="2690728" y="301115"/>
        <a:ext cx="205426" cy="199719"/>
      </dsp:txXfrm>
    </dsp:sp>
    <dsp:sp modelId="{2FD9035D-512F-4C90-9706-3B26D7E5C843}">
      <dsp:nvSpPr>
        <dsp:cNvPr id="0" name=""/>
        <dsp:cNvSpPr/>
      </dsp:nvSpPr>
      <dsp:spPr>
        <a:xfrm>
          <a:off x="1359486" y="633982"/>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2. Identify bad channels; reject or interpolate</a:t>
          </a:r>
          <a:endParaRPr lang="en-CA" sz="900" kern="1200" dirty="0"/>
        </a:p>
      </dsp:txBody>
      <dsp:txXfrm>
        <a:off x="1366910" y="641406"/>
        <a:ext cx="2853060" cy="238624"/>
      </dsp:txXfrm>
    </dsp:sp>
    <dsp:sp modelId="{07F24F91-A5B3-43AB-9320-8D34F00661C1}">
      <dsp:nvSpPr>
        <dsp:cNvPr id="0" name=""/>
        <dsp:cNvSpPr/>
      </dsp:nvSpPr>
      <dsp:spPr>
        <a:xfrm rot="5400000">
          <a:off x="2650784" y="906475"/>
          <a:ext cx="285313" cy="342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CA" sz="700" kern="1200"/>
        </a:p>
      </dsp:txBody>
      <dsp:txXfrm rot="-5400000">
        <a:off x="2690728" y="935006"/>
        <a:ext cx="205426" cy="199719"/>
      </dsp:txXfrm>
    </dsp:sp>
    <dsp:sp modelId="{ED974287-E2ED-4E68-B790-8B3FFB0FA1F1}">
      <dsp:nvSpPr>
        <dsp:cNvPr id="0" name=""/>
        <dsp:cNvSpPr/>
      </dsp:nvSpPr>
      <dsp:spPr>
        <a:xfrm>
          <a:off x="1359486" y="1267872"/>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3. Line noise removal</a:t>
          </a:r>
          <a:endParaRPr lang="en-CA" sz="900" kern="1200" dirty="0"/>
        </a:p>
      </dsp:txBody>
      <dsp:txXfrm>
        <a:off x="1366910" y="1275296"/>
        <a:ext cx="2853060" cy="238624"/>
      </dsp:txXfrm>
    </dsp:sp>
    <dsp:sp modelId="{5FED19C7-22FF-4F73-94E5-002CF7284BD9}">
      <dsp:nvSpPr>
        <dsp:cNvPr id="0" name=""/>
        <dsp:cNvSpPr/>
      </dsp:nvSpPr>
      <dsp:spPr>
        <a:xfrm rot="5400000">
          <a:off x="2650784" y="1540366"/>
          <a:ext cx="285313" cy="342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CA" sz="700" kern="1200"/>
        </a:p>
      </dsp:txBody>
      <dsp:txXfrm rot="-5400000">
        <a:off x="2690728" y="1568897"/>
        <a:ext cx="205426" cy="199719"/>
      </dsp:txXfrm>
    </dsp:sp>
    <dsp:sp modelId="{C8E3C46C-EBD3-4084-A6E3-C3628131756F}">
      <dsp:nvSpPr>
        <dsp:cNvPr id="0" name=""/>
        <dsp:cNvSpPr/>
      </dsp:nvSpPr>
      <dsp:spPr>
        <a:xfrm>
          <a:off x="1359486" y="1901763"/>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4. High </a:t>
          </a:r>
          <a:r>
            <a:rPr lang="en-US" sz="900" kern="1200" dirty="0"/>
            <a:t>pass or band pass filter</a:t>
          </a:r>
          <a:endParaRPr lang="en-CA" sz="900" kern="1200" dirty="0"/>
        </a:p>
      </dsp:txBody>
      <dsp:txXfrm>
        <a:off x="1366910" y="1909187"/>
        <a:ext cx="2853060" cy="238624"/>
      </dsp:txXfrm>
    </dsp:sp>
    <dsp:sp modelId="{DC2D2B83-8A5F-403C-A3F7-236B2A58BCE8}">
      <dsp:nvSpPr>
        <dsp:cNvPr id="0" name=""/>
        <dsp:cNvSpPr/>
      </dsp:nvSpPr>
      <dsp:spPr>
        <a:xfrm rot="5400000">
          <a:off x="2650784" y="2174257"/>
          <a:ext cx="285313" cy="342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CA" sz="700" kern="1200"/>
        </a:p>
      </dsp:txBody>
      <dsp:txXfrm rot="-5400000">
        <a:off x="2690728" y="2202788"/>
        <a:ext cx="205426" cy="199719"/>
      </dsp:txXfrm>
    </dsp:sp>
    <dsp:sp modelId="{8048103B-9800-4B78-AD20-CA29E184CFD8}">
      <dsp:nvSpPr>
        <dsp:cNvPr id="0" name=""/>
        <dsp:cNvSpPr/>
      </dsp:nvSpPr>
      <dsp:spPr>
        <a:xfrm>
          <a:off x="1359486" y="2535654"/>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5. Cardiac, blink, saccades artifact removal</a:t>
          </a:r>
          <a:endParaRPr lang="en-CA" sz="900" kern="1200" dirty="0"/>
        </a:p>
      </dsp:txBody>
      <dsp:txXfrm>
        <a:off x="1366910" y="2543078"/>
        <a:ext cx="2853060" cy="238624"/>
      </dsp:txXfrm>
    </dsp:sp>
    <dsp:sp modelId="{B295843D-DA52-4B7E-B6A6-CAD3F425281F}">
      <dsp:nvSpPr>
        <dsp:cNvPr id="0" name=""/>
        <dsp:cNvSpPr/>
      </dsp:nvSpPr>
      <dsp:spPr>
        <a:xfrm rot="5400000">
          <a:off x="2650784" y="2808147"/>
          <a:ext cx="285313" cy="342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CA" sz="700" kern="1200"/>
        </a:p>
      </dsp:txBody>
      <dsp:txXfrm rot="-5400000">
        <a:off x="2690728" y="2836678"/>
        <a:ext cx="205426" cy="199719"/>
      </dsp:txXfrm>
    </dsp:sp>
    <dsp:sp modelId="{43C45270-FD1A-4537-B200-301C477C79FE}">
      <dsp:nvSpPr>
        <dsp:cNvPr id="0" name=""/>
        <dsp:cNvSpPr/>
      </dsp:nvSpPr>
      <dsp:spPr>
        <a:xfrm>
          <a:off x="1359486" y="3169545"/>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6. Muscle artifact removal</a:t>
          </a:r>
          <a:endParaRPr lang="en-CA" sz="900" kern="1200" dirty="0"/>
        </a:p>
      </dsp:txBody>
      <dsp:txXfrm>
        <a:off x="1366910" y="3176969"/>
        <a:ext cx="2853060" cy="238624"/>
      </dsp:txXfrm>
    </dsp:sp>
    <dsp:sp modelId="{E47CA7E5-8ACF-4196-8FAB-BF4F4B6E3C7E}">
      <dsp:nvSpPr>
        <dsp:cNvPr id="0" name=""/>
        <dsp:cNvSpPr/>
      </dsp:nvSpPr>
      <dsp:spPr>
        <a:xfrm rot="5400000">
          <a:off x="2650784" y="3442038"/>
          <a:ext cx="285313" cy="342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CA" sz="700" kern="1200"/>
        </a:p>
      </dsp:txBody>
      <dsp:txXfrm rot="-5400000">
        <a:off x="2690728" y="3470569"/>
        <a:ext cx="205426" cy="199719"/>
      </dsp:txXfrm>
    </dsp:sp>
    <dsp:sp modelId="{3D354843-2091-450A-B486-B218140BC2D0}">
      <dsp:nvSpPr>
        <dsp:cNvPr id="0" name=""/>
        <dsp:cNvSpPr/>
      </dsp:nvSpPr>
      <dsp:spPr>
        <a:xfrm>
          <a:off x="1359486" y="3803435"/>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7. Motion artifact removal</a:t>
          </a:r>
          <a:endParaRPr lang="en-CA" sz="900" kern="1200" dirty="0"/>
        </a:p>
      </dsp:txBody>
      <dsp:txXfrm>
        <a:off x="1366910" y="3810859"/>
        <a:ext cx="2853060" cy="238624"/>
      </dsp:txXfrm>
    </dsp:sp>
    <dsp:sp modelId="{30151989-1378-4572-AF22-4D5545E71D94}">
      <dsp:nvSpPr>
        <dsp:cNvPr id="0" name=""/>
        <dsp:cNvSpPr/>
      </dsp:nvSpPr>
      <dsp:spPr>
        <a:xfrm rot="5400000">
          <a:off x="2650784" y="4075929"/>
          <a:ext cx="285313" cy="342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CA" sz="700" kern="1200"/>
        </a:p>
      </dsp:txBody>
      <dsp:txXfrm rot="-5400000">
        <a:off x="2690728" y="4104460"/>
        <a:ext cx="205426" cy="199719"/>
      </dsp:txXfrm>
    </dsp:sp>
    <dsp:sp modelId="{51406BEC-0928-461D-B4DE-3A547B3C0A9A}">
      <dsp:nvSpPr>
        <dsp:cNvPr id="0" name=""/>
        <dsp:cNvSpPr/>
      </dsp:nvSpPr>
      <dsp:spPr>
        <a:xfrm>
          <a:off x="1359486" y="4437326"/>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8. Environmental noise removal</a:t>
          </a:r>
          <a:endParaRPr lang="en-CA" sz="900" kern="1200" dirty="0"/>
        </a:p>
      </dsp:txBody>
      <dsp:txXfrm>
        <a:off x="1366910" y="4444750"/>
        <a:ext cx="2853060" cy="238624"/>
      </dsp:txXfrm>
    </dsp:sp>
    <dsp:sp modelId="{3160288C-2820-4D75-BC1A-3A8860FFCE5D}">
      <dsp:nvSpPr>
        <dsp:cNvPr id="0" name=""/>
        <dsp:cNvSpPr/>
      </dsp:nvSpPr>
      <dsp:spPr>
        <a:xfrm rot="5400000">
          <a:off x="2650784" y="4709820"/>
          <a:ext cx="285313" cy="342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CA" sz="700" kern="1200"/>
        </a:p>
      </dsp:txBody>
      <dsp:txXfrm rot="-5400000">
        <a:off x="2690728" y="4738351"/>
        <a:ext cx="205426" cy="199719"/>
      </dsp:txXfrm>
    </dsp:sp>
    <dsp:sp modelId="{F1743ADB-641E-4018-9D72-9447643F1923}">
      <dsp:nvSpPr>
        <dsp:cNvPr id="0" name=""/>
        <dsp:cNvSpPr/>
      </dsp:nvSpPr>
      <dsp:spPr>
        <a:xfrm>
          <a:off x="1359486" y="5071217"/>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9. Identify bad segments; reject or interpolate</a:t>
          </a:r>
          <a:endParaRPr lang="en-CA" sz="900" kern="1200" dirty="0"/>
        </a:p>
      </dsp:txBody>
      <dsp:txXfrm>
        <a:off x="1366910" y="5078641"/>
        <a:ext cx="2853060" cy="238624"/>
      </dsp:txXfrm>
    </dsp:sp>
    <dsp:sp modelId="{14FD310C-2503-469C-88B1-C77052947568}">
      <dsp:nvSpPr>
        <dsp:cNvPr id="0" name=""/>
        <dsp:cNvSpPr/>
      </dsp:nvSpPr>
      <dsp:spPr>
        <a:xfrm rot="5400000">
          <a:off x="2650784" y="5343710"/>
          <a:ext cx="285313" cy="342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CA" sz="700" kern="1200"/>
        </a:p>
      </dsp:txBody>
      <dsp:txXfrm rot="-5400000">
        <a:off x="2690728" y="5372241"/>
        <a:ext cx="205426" cy="199719"/>
      </dsp:txXfrm>
    </dsp:sp>
    <dsp:sp modelId="{214A0A19-2C98-4552-B0CE-1F65EDCA1733}">
      <dsp:nvSpPr>
        <dsp:cNvPr id="0" name=""/>
        <dsp:cNvSpPr/>
      </dsp:nvSpPr>
      <dsp:spPr>
        <a:xfrm>
          <a:off x="1359486" y="5705108"/>
          <a:ext cx="2867908" cy="2534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10. Head motion correction</a:t>
          </a:r>
          <a:endParaRPr lang="en-CA" sz="900" kern="1200" dirty="0"/>
        </a:p>
      </dsp:txBody>
      <dsp:txXfrm>
        <a:off x="1366910" y="5712532"/>
        <a:ext cx="2853060" cy="2386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715C1-AD03-134D-8D72-AA4251ACE190}"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FC62E-854E-794C-B4E6-82FFBD234A64}" type="slidenum">
              <a:rPr lang="en-US" smtClean="0"/>
              <a:t>‹#›</a:t>
            </a:fld>
            <a:endParaRPr lang="en-US"/>
          </a:p>
        </p:txBody>
      </p:sp>
    </p:spTree>
    <p:extLst>
      <p:ext uri="{BB962C8B-B14F-4D97-AF65-F5344CB8AC3E}">
        <p14:creationId xmlns:p14="http://schemas.microsoft.com/office/powerpoint/2010/main" val="542044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www.zlab.mcgill.ca/publications/docs/driving_working_mem_albouy.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s://www.zlab.mcgill.ca/publications/docs/Zatorre_et_all_2007.pdf"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pnas.org/content/114/42/E8913"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1ovv6lmPHSI)" TargetMode="External"/><Relationship Id="rId4" Type="http://schemas.openxmlformats.org/officeDocument/2006/relationships/hyperlink" Target="https://www.ucalgary.ca/i3t/files/i3t/baillet_2017.pdf)"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ucalgary.ca/i3t/files/i3t/baillet_2017.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zlab.mcgill.ca/publications/docs/Albouy_et_al_Neuron_2017.pdf" TargetMode="External"/><Relationship Id="rId4" Type="http://schemas.openxmlformats.org/officeDocument/2006/relationships/hyperlink" Target="https://www.zlab.mcgill.ca/publications/docs/driving_working_mem_albouy.pdf"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I</a:t>
            </a:r>
            <a:r>
              <a:rPr lang="en-US" baseline="0" dirty="0" smtClean="0"/>
              <a:t> am doing my first rotation with Sylvain in MNI: Montreal neurological institute.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a:t>
            </a:fld>
            <a:endParaRPr lang="en-US"/>
          </a:p>
        </p:txBody>
      </p:sp>
    </p:spTree>
    <p:extLst>
      <p:ext uri="{BB962C8B-B14F-4D97-AF65-F5344CB8AC3E}">
        <p14:creationId xmlns:p14="http://schemas.microsoft.com/office/powerpoint/2010/main" val="1533680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are measuring</a:t>
            </a:r>
            <a:r>
              <a:rPr lang="en-US" baseline="0" dirty="0" smtClean="0"/>
              <a:t> performance on these two tasks with stimulations: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Simple: just changed one in the middle.</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Manipulation: changed on in the middle + reverse order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12</a:t>
            </a:fld>
            <a:endParaRPr lang="en-US"/>
          </a:p>
        </p:txBody>
      </p:sp>
    </p:spTree>
    <p:extLst>
      <p:ext uri="{BB962C8B-B14F-4D97-AF65-F5344CB8AC3E}">
        <p14:creationId xmlns:p14="http://schemas.microsoft.com/office/powerpoint/2010/main" val="1528866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Working memory is composed of three distinct stages: encoding (when information is registered), maintenance/retention (information</a:t>
            </a:r>
            <a:r>
              <a:rPr lang="en-US" sz="1200" baseline="0" dirty="0" smtClean="0"/>
              <a:t> kept in memory for few seconds or minutes)</a:t>
            </a:r>
            <a:r>
              <a:rPr lang="en-US" sz="1200" dirty="0" smtClean="0"/>
              <a:t>, and retrieval (comparison</a:t>
            </a:r>
            <a:r>
              <a:rPr lang="en-US" sz="1200" baseline="0" dirty="0" smtClean="0"/>
              <a:t> between a memory trace and an ongoing stimulus)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Our model of interest is working memory, a cognitive ability that allow the short term retention and </a:t>
            </a:r>
            <a:r>
              <a:rPr lang="en-US" dirty="0" err="1" smtClean="0"/>
              <a:t>manupulation</a:t>
            </a:r>
            <a:r>
              <a:rPr lang="en-US" dirty="0" smtClean="0"/>
              <a:t> of information (audio, visual, tactile,</a:t>
            </a:r>
            <a:r>
              <a:rPr lang="en-US" baseline="0" dirty="0" smtClean="0"/>
              <a:t> olfactory).</a:t>
            </a:r>
            <a:r>
              <a:rPr lang="en-US" dirty="0" smtClean="0"/>
              <a:t>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With conjunction</a:t>
            </a:r>
            <a:r>
              <a:rPr lang="en-US" sz="1200" baseline="0" dirty="0" smtClean="0"/>
              <a:t> analysis, we decide left intraparietal sulcus as our region of interest.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In left intraparietal sulcus, manipulation task has relatively higher compared to simple task, in retention.</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we get the conclusion of </a:t>
            </a:r>
            <a:r>
              <a:rPr lang="en-US" dirty="0" smtClean="0"/>
              <a:t>“Increased activity in the dorsal auditory stream supports correct manipulation of auditory information in memory”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en-US" sz="1200" dirty="0" smtClean="0"/>
              <a:t>How to pick ”Region of Interest” (ROI):</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1200" dirty="0" smtClean="0"/>
              <a:t>Conjunction analysis between 1. manipulation </a:t>
            </a:r>
            <a:r>
              <a:rPr lang="en-US" sz="1200" dirty="0" err="1" smtClean="0"/>
              <a:t>v.s</a:t>
            </a:r>
            <a:r>
              <a:rPr lang="en-US" sz="1200" dirty="0" smtClean="0"/>
              <a:t>. simple (in correct trials) and 2. correct </a:t>
            </a:r>
            <a:r>
              <a:rPr lang="en-US" sz="1200" dirty="0" err="1" smtClean="0"/>
              <a:t>v.s</a:t>
            </a:r>
            <a:r>
              <a:rPr lang="en-US" sz="1200" dirty="0" smtClean="0"/>
              <a:t>. incorrect (in manipulation task)</a:t>
            </a:r>
          </a:p>
          <a:p>
            <a:pPr marL="0" marR="0" lvl="0" indent="0" defTabSz="914400" eaLnBrk="1" fontAlgn="auto" latinLnBrk="0" hangingPunct="1">
              <a:lnSpc>
                <a:spcPct val="100000"/>
              </a:lnSpc>
              <a:spcBef>
                <a:spcPts val="0"/>
              </a:spcBef>
              <a:spcAft>
                <a:spcPts val="0"/>
              </a:spcAft>
              <a:buClrTx/>
              <a:buSzTx/>
              <a:buFontTx/>
              <a:buNone/>
              <a:tabLst/>
              <a:defRPr/>
            </a:pPr>
            <a:r>
              <a:rPr lang="en-US" sz="1200" dirty="0" smtClean="0">
                <a:sym typeface="Wingdings"/>
              </a:rPr>
              <a:t> Left pictures show some effects on left intraparietal sulcus and dorsal premotor cortex (using T statistics)</a:t>
            </a:r>
            <a:endParaRPr lang="en-US" sz="1200" dirty="0" smtClean="0"/>
          </a:p>
          <a:p>
            <a:endParaRPr lang="en-US" dirty="0" smtClean="0"/>
          </a:p>
          <a:p>
            <a:pPr marL="0" indent="0">
              <a:buNone/>
            </a:pPr>
            <a:r>
              <a:rPr lang="en-US" sz="1200" dirty="0" smtClean="0"/>
              <a:t>* Conjunction analysis: Find the intersection of both comparisons (man </a:t>
            </a:r>
            <a:r>
              <a:rPr lang="en-US" sz="1200" dirty="0" err="1" smtClean="0"/>
              <a:t>v.s</a:t>
            </a:r>
            <a:r>
              <a:rPr lang="en-US" sz="1200" dirty="0" smtClean="0"/>
              <a:t> simple and correct </a:t>
            </a:r>
            <a:r>
              <a:rPr lang="en-US" sz="1200" dirty="0" err="1" smtClean="0"/>
              <a:t>v.s</a:t>
            </a:r>
            <a:r>
              <a:rPr lang="en-US" sz="1200" dirty="0" smtClean="0"/>
              <a:t>  Incorrect) for the purpose of reducing data dimensions </a:t>
            </a:r>
          </a:p>
          <a:p>
            <a:pPr marL="0" indent="0">
              <a:buNone/>
            </a:pPr>
            <a:r>
              <a:rPr lang="en-US" sz="1200" dirty="0" smtClean="0"/>
              <a:t>* For both MEG and EEG, many trials from each subject was averaged out for the purpose of reducing data dimensions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13</a:t>
            </a:fld>
            <a:endParaRPr lang="en-US"/>
          </a:p>
        </p:txBody>
      </p:sp>
    </p:spTree>
    <p:extLst>
      <p:ext uri="{BB962C8B-B14F-4D97-AF65-F5344CB8AC3E}">
        <p14:creationId xmlns:p14="http://schemas.microsoft.com/office/powerpoint/2010/main" val="2114225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So, </a:t>
            </a:r>
            <a:r>
              <a:rPr lang="fr-FR" dirty="0" err="1" smtClean="0"/>
              <a:t>now</a:t>
            </a:r>
            <a:r>
              <a:rPr lang="fr-FR" dirty="0" smtClean="0"/>
              <a:t>, </a:t>
            </a:r>
            <a:r>
              <a:rPr lang="fr-FR" dirty="0" err="1" smtClean="0"/>
              <a:t>we</a:t>
            </a:r>
            <a:r>
              <a:rPr lang="fr-FR" dirty="0" smtClean="0"/>
              <a:t> know</a:t>
            </a:r>
            <a:r>
              <a:rPr lang="fr-FR" baseline="0" dirty="0" smtClean="0"/>
              <a:t> </a:t>
            </a:r>
            <a:r>
              <a:rPr lang="fr-FR" baseline="0" dirty="0" err="1" smtClean="0"/>
              <a:t>that</a:t>
            </a:r>
            <a:r>
              <a:rPr lang="fr-FR" baseline="0" dirty="0" smtClean="0"/>
              <a:t> </a:t>
            </a:r>
            <a:r>
              <a:rPr lang="fr-FR" baseline="0" dirty="0" err="1" smtClean="0"/>
              <a:t>theta</a:t>
            </a:r>
            <a:r>
              <a:rPr lang="fr-FR" baseline="0" dirty="0" smtClean="0"/>
              <a:t> power in dorsal </a:t>
            </a:r>
            <a:r>
              <a:rPr lang="fr-FR" baseline="0" dirty="0" err="1" smtClean="0"/>
              <a:t>stream</a:t>
            </a:r>
            <a:r>
              <a:rPr lang="fr-FR" baseline="0" dirty="0" smtClean="0"/>
              <a:t> </a:t>
            </a:r>
            <a:r>
              <a:rPr lang="fr-FR" baseline="0" dirty="0" err="1" smtClean="0"/>
              <a:t>during</a:t>
            </a:r>
            <a:r>
              <a:rPr lang="fr-FR" baseline="0" dirty="0" smtClean="0"/>
              <a:t> </a:t>
            </a:r>
            <a:r>
              <a:rPr lang="fr-FR" baseline="0" dirty="0" err="1" smtClean="0"/>
              <a:t>retention</a:t>
            </a:r>
            <a:r>
              <a:rPr lang="fr-FR" baseline="0" dirty="0" smtClean="0"/>
              <a:t> </a:t>
            </a:r>
            <a:r>
              <a:rPr lang="fr-FR" baseline="0" dirty="0" err="1" smtClean="0"/>
              <a:t>predicts</a:t>
            </a:r>
            <a:r>
              <a:rPr lang="fr-FR" baseline="0" dirty="0" smtClean="0"/>
              <a:t> manipulation </a:t>
            </a:r>
            <a:r>
              <a:rPr lang="fr-FR" baseline="0" dirty="0" err="1" smtClean="0"/>
              <a:t>abilities</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1BA9CC68-E390-4C70-BCCB-EE5702EB0435}" type="slidenum">
              <a:rPr lang="fr-FR" smtClean="0"/>
              <a:pPr/>
              <a:t>14</a:t>
            </a:fld>
            <a:endParaRPr lang="fr-FR"/>
          </a:p>
        </p:txBody>
      </p:sp>
    </p:spTree>
    <p:extLst>
      <p:ext uri="{BB962C8B-B14F-4D97-AF65-F5344CB8AC3E}">
        <p14:creationId xmlns:p14="http://schemas.microsoft.com/office/powerpoint/2010/main" val="1400474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Until now, we only used the </a:t>
            </a:r>
            <a:r>
              <a:rPr lang="en-US" baseline="0" dirty="0" err="1" smtClean="0"/>
              <a:t>auditorial</a:t>
            </a:r>
            <a:r>
              <a:rPr lang="en-US" baseline="0" dirty="0" smtClean="0"/>
              <a:t> stimulations, but from the other papers, this dorsal stream is stimulated with visual rotation. So, we can boost networks with visuals. </a:t>
            </a:r>
          </a:p>
          <a:p>
            <a:endParaRPr lang="en-US" baseline="0" dirty="0" smtClean="0"/>
          </a:p>
          <a:p>
            <a:endParaRPr lang="en-US" baseline="0" dirty="0" smtClean="0"/>
          </a:p>
          <a:p>
            <a:r>
              <a:rPr lang="en-US" baseline="0" dirty="0" smtClean="0"/>
              <a:t>Auditory memory recruits the dorsal pathway. However this pathway (stream) is also recruited during other cognitive processes, such as calculation or visual mental rotation. </a:t>
            </a:r>
          </a:p>
          <a:p>
            <a:r>
              <a:rPr lang="en-US" baseline="0" dirty="0" smtClean="0"/>
              <a:t>The idea is so to use visual stimulation to boost activity in this brain network during auditory task performance.</a:t>
            </a:r>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15</a:t>
            </a:fld>
            <a:endParaRPr lang="en-US"/>
          </a:p>
        </p:txBody>
      </p:sp>
    </p:spTree>
    <p:extLst>
      <p:ext uri="{BB962C8B-B14F-4D97-AF65-F5344CB8AC3E}">
        <p14:creationId xmlns:p14="http://schemas.microsoft.com/office/powerpoint/2010/main" val="556931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16</a:t>
            </a:fld>
            <a:endParaRPr lang="en-US"/>
          </a:p>
        </p:txBody>
      </p:sp>
    </p:spTree>
    <p:extLst>
      <p:ext uri="{BB962C8B-B14F-4D97-AF65-F5344CB8AC3E}">
        <p14:creationId xmlns:p14="http://schemas.microsoft.com/office/powerpoint/2010/main" val="274541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 use the two types</a:t>
            </a:r>
            <a:r>
              <a:rPr lang="en-US" baseline="0" dirty="0" smtClean="0"/>
              <a:t> of 5 Hz visual stimulations: rotating and random.</a:t>
            </a:r>
          </a:p>
          <a:p>
            <a:endParaRPr lang="en-US" baseline="0" dirty="0" smtClean="0"/>
          </a:p>
          <a:p>
            <a:r>
              <a:rPr lang="en-US" baseline="0" dirty="0" smtClean="0"/>
              <a:t>Rotating should boost activity in the dorsal pathway, while random should entrain activity only in visual areas.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17</a:t>
            </a:fld>
            <a:endParaRPr lang="en-US"/>
          </a:p>
        </p:txBody>
      </p:sp>
    </p:spTree>
    <p:extLst>
      <p:ext uri="{BB962C8B-B14F-4D97-AF65-F5344CB8AC3E}">
        <p14:creationId xmlns:p14="http://schemas.microsoft.com/office/powerpoint/2010/main" val="1635766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found that rhythmic visual</a:t>
            </a:r>
            <a:r>
              <a:rPr lang="en-US" baseline="0" dirty="0" smtClean="0"/>
              <a:t> stimulation (passive observation) of </a:t>
            </a:r>
            <a:r>
              <a:rPr lang="en-US" dirty="0" smtClean="0"/>
              <a:t>rotating </a:t>
            </a:r>
            <a:r>
              <a:rPr lang="en-US" baseline="0" dirty="0" smtClean="0"/>
              <a:t> objects entrains brain activity in dorsal prefrontal cortex and intraparietal sulcus  at the </a:t>
            </a:r>
            <a:r>
              <a:rPr lang="en-US" baseline="0" dirty="0" err="1" smtClean="0"/>
              <a:t>freuqency</a:t>
            </a:r>
            <a:r>
              <a:rPr lang="en-US" baseline="0" dirty="0" smtClean="0"/>
              <a:t> of stimulation. </a:t>
            </a:r>
            <a:endParaRPr lang="en-US" dirty="0" smtClean="0"/>
          </a:p>
          <a:p>
            <a:endParaRPr lang="en-US" dirty="0" smtClean="0"/>
          </a:p>
          <a:p>
            <a:endParaRPr lang="en-US" dirty="0" smtClean="0"/>
          </a:p>
          <a:p>
            <a:r>
              <a:rPr lang="en-US" dirty="0" smtClean="0"/>
              <a:t>DLPFC: dorsal left</a:t>
            </a:r>
            <a:r>
              <a:rPr lang="en-US" baseline="0" dirty="0" smtClean="0"/>
              <a:t> </a:t>
            </a:r>
            <a:r>
              <a:rPr lang="en-US" dirty="0" smtClean="0"/>
              <a:t>prefrontal cortex</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18</a:t>
            </a:fld>
            <a:endParaRPr lang="en-US"/>
          </a:p>
        </p:txBody>
      </p:sp>
    </p:spTree>
    <p:extLst>
      <p:ext uri="{BB962C8B-B14F-4D97-AF65-F5344CB8AC3E}">
        <p14:creationId xmlns:p14="http://schemas.microsoft.com/office/powerpoint/2010/main" val="1293598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visual</a:t>
            </a:r>
            <a:r>
              <a:rPr lang="en-US" baseline="0" dirty="0" smtClean="0"/>
              <a:t> stimulation was performed.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19</a:t>
            </a:fld>
            <a:endParaRPr lang="en-US"/>
          </a:p>
        </p:txBody>
      </p:sp>
    </p:spTree>
    <p:extLst>
      <p:ext uri="{BB962C8B-B14F-4D97-AF65-F5344CB8AC3E}">
        <p14:creationId xmlns:p14="http://schemas.microsoft.com/office/powerpoint/2010/main" val="86555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Now</a:t>
            </a:r>
            <a:r>
              <a:rPr lang="fr-FR" dirty="0" smtClean="0"/>
              <a:t> </a:t>
            </a:r>
            <a:r>
              <a:rPr lang="fr-FR" dirty="0" err="1" smtClean="0"/>
              <a:t>it</a:t>
            </a:r>
            <a:r>
              <a:rPr lang="fr-FR" dirty="0" smtClean="0"/>
              <a:t> shows </a:t>
            </a:r>
            <a:r>
              <a:rPr lang="fr-FR" dirty="0" err="1" smtClean="0"/>
              <a:t>rotatting</a:t>
            </a:r>
            <a:r>
              <a:rPr lang="fr-FR" baseline="0" dirty="0" smtClean="0"/>
              <a:t> </a:t>
            </a:r>
            <a:r>
              <a:rPr lang="fr-FR" baseline="0" dirty="0" err="1" smtClean="0"/>
              <a:t>visual</a:t>
            </a:r>
            <a:r>
              <a:rPr lang="fr-FR" baseline="0" dirty="0" smtClean="0"/>
              <a:t> stimulations </a:t>
            </a:r>
            <a:r>
              <a:rPr lang="fr-FR" baseline="0" dirty="0" err="1" smtClean="0"/>
              <a:t>can</a:t>
            </a:r>
            <a:r>
              <a:rPr lang="fr-FR" baseline="0" dirty="0" smtClean="0"/>
              <a:t> show 13% of </a:t>
            </a:r>
            <a:r>
              <a:rPr lang="fr-FR" baseline="0" dirty="0" err="1" smtClean="0"/>
              <a:t>behavioral</a:t>
            </a:r>
            <a:r>
              <a:rPr lang="fr-FR" baseline="0" dirty="0" smtClean="0"/>
              <a:t> </a:t>
            </a:r>
            <a:r>
              <a:rPr lang="fr-FR" baseline="0" dirty="0" err="1" smtClean="0"/>
              <a:t>benefits</a:t>
            </a:r>
            <a:r>
              <a:rPr lang="fr-FR" baseline="0" dirty="0" smtClean="0"/>
              <a:t> </a:t>
            </a:r>
            <a:r>
              <a:rPr lang="fr-FR" baseline="0" dirty="0" err="1" smtClean="0"/>
              <a:t>compared</a:t>
            </a:r>
            <a:r>
              <a:rPr lang="fr-FR" baseline="0" dirty="0" smtClean="0"/>
              <a:t> to the one </a:t>
            </a:r>
            <a:r>
              <a:rPr lang="fr-FR" baseline="0" dirty="0" err="1" smtClean="0"/>
              <a:t>without</a:t>
            </a:r>
            <a:r>
              <a:rPr lang="fr-FR" baseline="0" dirty="0" smtClean="0"/>
              <a:t> stimulation. </a:t>
            </a:r>
            <a:endParaRPr lang="fr-FR" dirty="0"/>
          </a:p>
        </p:txBody>
      </p:sp>
      <p:sp>
        <p:nvSpPr>
          <p:cNvPr id="4" name="Espace réservé du numéro de diapositive 3"/>
          <p:cNvSpPr>
            <a:spLocks noGrp="1"/>
          </p:cNvSpPr>
          <p:nvPr>
            <p:ph type="sldNum" sz="quarter" idx="10"/>
          </p:nvPr>
        </p:nvSpPr>
        <p:spPr/>
        <p:txBody>
          <a:bodyPr/>
          <a:lstStyle/>
          <a:p>
            <a:fld id="{1BA9CC68-E390-4C70-BCCB-EE5702EB0435}" type="slidenum">
              <a:rPr lang="fr-FR" smtClean="0"/>
              <a:pPr/>
              <a:t>20</a:t>
            </a:fld>
            <a:endParaRPr lang="fr-FR"/>
          </a:p>
        </p:txBody>
      </p:sp>
    </p:spTree>
    <p:extLst>
      <p:ext uri="{BB962C8B-B14F-4D97-AF65-F5344CB8AC3E}">
        <p14:creationId xmlns:p14="http://schemas.microsoft.com/office/powerpoint/2010/main" val="1469085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said ”temporary” because our group is extending the study,</a:t>
            </a:r>
            <a:r>
              <a:rPr lang="en-US" baseline="0" dirty="0" smtClean="0"/>
              <a:t> and currently performing extra analysis on it.</a:t>
            </a:r>
            <a:endParaRPr lang="en-US" dirty="0" smtClean="0"/>
          </a:p>
          <a:p>
            <a:endParaRPr lang="en-US" dirty="0" smtClean="0"/>
          </a:p>
          <a:p>
            <a:r>
              <a:rPr lang="en-US" dirty="0" smtClean="0"/>
              <a:t>Rhythmic transcranial magnetic stimulation (TMS) and rotating visual stimulation causally enhances brain oscillations to boost participants’ manipulation abilities in auditory memory. </a:t>
            </a:r>
          </a:p>
          <a:p>
            <a:endParaRPr lang="en-US" dirty="0" smtClean="0"/>
          </a:p>
          <a:p>
            <a:r>
              <a:rPr lang="en-US" dirty="0" smtClean="0"/>
              <a:t>&lt;Ref&gt;</a:t>
            </a:r>
          </a:p>
          <a:p>
            <a:r>
              <a:rPr lang="en-US" dirty="0" smtClean="0">
                <a:hlinkClick r:id="rId3"/>
              </a:rPr>
              <a:t>https://www.zlab.mcgill.ca/publications/docs/driving_working_mem_albouy.pdf</a:t>
            </a:r>
            <a:endParaRPr lang="en-US" dirty="0" smtClean="0"/>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21</a:t>
            </a:fld>
            <a:endParaRPr lang="en-US"/>
          </a:p>
        </p:txBody>
      </p:sp>
    </p:spTree>
    <p:extLst>
      <p:ext uri="{BB962C8B-B14F-4D97-AF65-F5344CB8AC3E}">
        <p14:creationId xmlns:p14="http://schemas.microsoft.com/office/powerpoint/2010/main" val="47836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weekly journal and group meeting.</a:t>
            </a:r>
          </a:p>
          <a:p>
            <a:r>
              <a:rPr lang="en-US" baseline="0" dirty="0" smtClean="0"/>
              <a:t>And, he was invited into QLS this semester.</a:t>
            </a:r>
          </a:p>
          <a:p>
            <a:r>
              <a:rPr lang="en-US" baseline="0" dirty="0" smtClean="0"/>
              <a:t>His lab covers both dry and wet lab </a:t>
            </a:r>
            <a:r>
              <a:rPr lang="mr-IN" baseline="0" dirty="0" smtClean="0"/>
              <a:t>–</a:t>
            </a:r>
            <a:r>
              <a:rPr lang="en-US" baseline="0" dirty="0" smtClean="0"/>
              <a:t> so, I think it is a great opportunity for </a:t>
            </a:r>
            <a:r>
              <a:rPr lang="en-US" baseline="0" dirty="0" err="1" smtClean="0"/>
              <a:t>ppl</a:t>
            </a:r>
            <a:r>
              <a:rPr lang="en-US" baseline="0" dirty="0" smtClean="0"/>
              <a:t> who are interested in experiencing both of them in the short period of rotation. </a:t>
            </a:r>
          </a:p>
          <a:p>
            <a:r>
              <a:rPr lang="en-US" baseline="0" dirty="0" smtClean="0"/>
              <a:t>He mostly does </a:t>
            </a:r>
            <a:r>
              <a:rPr lang="en-US" baseline="0" dirty="0" err="1" smtClean="0"/>
              <a:t>neuroinformatics</a:t>
            </a:r>
            <a:r>
              <a:rPr lang="en-US" baseline="0" dirty="0" smtClean="0"/>
              <a:t>, neuroimaging, and machine learning.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a:t>
            </a:fld>
            <a:endParaRPr lang="en-US"/>
          </a:p>
        </p:txBody>
      </p:sp>
    </p:spTree>
    <p:extLst>
      <p:ext uri="{BB962C8B-B14F-4D97-AF65-F5344CB8AC3E}">
        <p14:creationId xmlns:p14="http://schemas.microsoft.com/office/powerpoint/2010/main" val="1658971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this is the summary of it.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22</a:t>
            </a:fld>
            <a:endParaRPr lang="en-US"/>
          </a:p>
        </p:txBody>
      </p:sp>
    </p:spTree>
    <p:extLst>
      <p:ext uri="{BB962C8B-B14F-4D97-AF65-F5344CB8AC3E}">
        <p14:creationId xmlns:p14="http://schemas.microsoft.com/office/powerpoint/2010/main" val="94097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that some signals -3.9s</a:t>
            </a:r>
            <a:r>
              <a:rPr lang="en-US" baseline="0" dirty="0" smtClean="0"/>
              <a:t> going </a:t>
            </a:r>
            <a:r>
              <a:rPr lang="en-US" baseline="0" dirty="0" err="1" smtClean="0"/>
              <a:t>upto</a:t>
            </a:r>
            <a:r>
              <a:rPr lang="en-US" baseline="0" dirty="0" smtClean="0"/>
              <a:t> 0s. 100ms to 750ms of the first melody. 750 ~ 2750 </a:t>
            </a:r>
            <a:r>
              <a:rPr lang="en-US" baseline="0" dirty="0" err="1" smtClean="0"/>
              <a:t>ms</a:t>
            </a:r>
            <a:r>
              <a:rPr lang="en-US" baseline="0" dirty="0" smtClean="0"/>
              <a:t> of break, and 2750 ~ 3500 </a:t>
            </a:r>
            <a:r>
              <a:rPr lang="en-US" baseline="0" dirty="0" err="1" smtClean="0"/>
              <a:t>ms</a:t>
            </a:r>
            <a:r>
              <a:rPr lang="en-US" baseline="0" dirty="0" smtClean="0"/>
              <a:t> of the second melody. </a:t>
            </a:r>
          </a:p>
          <a:p>
            <a:endParaRPr lang="en-US" baseline="0" dirty="0" smtClean="0"/>
          </a:p>
          <a:p>
            <a:endParaRPr lang="en-US" baseline="0" dirty="0" smtClean="0"/>
          </a:p>
          <a:p>
            <a:r>
              <a:rPr lang="en-US" dirty="0"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Baseline with long: -4 ~ 0 of visual stimulation, 0 ~ 0.75 of first melody, 0.75 ~ 2.75 of break, 2.75 ~ 3.5 of second melody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blsrr</a:t>
            </a:r>
            <a:r>
              <a:rPr lang="en-US" dirty="0" smtClean="0"/>
              <a:t> = baseline long stimuli reversed rotation </a:t>
            </a:r>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23</a:t>
            </a:fld>
            <a:endParaRPr lang="en-US"/>
          </a:p>
        </p:txBody>
      </p:sp>
    </p:spTree>
    <p:extLst>
      <p:ext uri="{BB962C8B-B14F-4D97-AF65-F5344CB8AC3E}">
        <p14:creationId xmlns:p14="http://schemas.microsoft.com/office/powerpoint/2010/main" val="177615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In the first condition participants do the </a:t>
            </a:r>
            <a:r>
              <a:rPr lang="fr-FR" baseline="0" dirty="0" err="1" smtClean="0"/>
              <a:t>task</a:t>
            </a:r>
            <a:r>
              <a:rPr lang="fr-FR" baseline="0" dirty="0" smtClean="0"/>
              <a:t> </a:t>
            </a:r>
            <a:r>
              <a:rPr lang="fr-FR" baseline="0" dirty="0" err="1" smtClean="0"/>
              <a:t>without</a:t>
            </a:r>
            <a:r>
              <a:rPr lang="fr-FR" baseline="0" dirty="0" smtClean="0"/>
              <a:t> </a:t>
            </a:r>
            <a:r>
              <a:rPr lang="fr-FR" baseline="0" dirty="0" err="1" smtClean="0"/>
              <a:t>visual</a:t>
            </a:r>
            <a:r>
              <a:rPr lang="fr-FR" baseline="0" dirty="0" smtClean="0"/>
              <a:t> stimulations.</a:t>
            </a:r>
          </a:p>
          <a:p>
            <a:r>
              <a:rPr lang="fr-FR" baseline="0" dirty="0" smtClean="0"/>
              <a:t>In the second condition, 4 sec of 5Hz  </a:t>
            </a:r>
            <a:r>
              <a:rPr lang="fr-FR" baseline="0" dirty="0" err="1" smtClean="0"/>
              <a:t>rotating</a:t>
            </a:r>
            <a:r>
              <a:rPr lang="fr-FR" baseline="0" dirty="0" smtClean="0"/>
              <a:t> </a:t>
            </a:r>
            <a:r>
              <a:rPr lang="fr-FR" baseline="0" dirty="0" err="1" smtClean="0"/>
              <a:t>visual</a:t>
            </a:r>
            <a:r>
              <a:rPr lang="fr-FR" baseline="0" dirty="0" smtClean="0"/>
              <a:t> stimulation </a:t>
            </a:r>
            <a:r>
              <a:rPr lang="fr-FR" baseline="0" dirty="0" err="1" smtClean="0"/>
              <a:t>before</a:t>
            </a:r>
            <a:r>
              <a:rPr lang="fr-FR" baseline="0" dirty="0" smtClean="0"/>
              <a:t> </a:t>
            </a:r>
            <a:r>
              <a:rPr lang="fr-FR" baseline="0" dirty="0" err="1" smtClean="0"/>
              <a:t>each</a:t>
            </a:r>
            <a:r>
              <a:rPr lang="fr-FR" baseline="0" dirty="0" smtClean="0"/>
              <a:t> trial </a:t>
            </a:r>
          </a:p>
          <a:p>
            <a:r>
              <a:rPr lang="fr-FR" baseline="0" dirty="0" smtClean="0"/>
              <a:t>In the </a:t>
            </a:r>
            <a:r>
              <a:rPr lang="fr-FR" baseline="0" dirty="0" err="1" smtClean="0"/>
              <a:t>third</a:t>
            </a:r>
            <a:r>
              <a:rPr lang="fr-FR" baseline="0" dirty="0" smtClean="0"/>
              <a:t> condition, 4 sec of 5Hz  </a:t>
            </a:r>
            <a:r>
              <a:rPr lang="fr-FR" baseline="0" dirty="0" err="1" smtClean="0"/>
              <a:t>random</a:t>
            </a:r>
            <a:r>
              <a:rPr lang="fr-FR" baseline="0" dirty="0" smtClean="0"/>
              <a:t> </a:t>
            </a:r>
            <a:r>
              <a:rPr lang="fr-FR" baseline="0" dirty="0" err="1" smtClean="0"/>
              <a:t>visual</a:t>
            </a:r>
            <a:r>
              <a:rPr lang="fr-FR" baseline="0" dirty="0" smtClean="0"/>
              <a:t> stimulation </a:t>
            </a:r>
            <a:r>
              <a:rPr lang="fr-FR" baseline="0" dirty="0" err="1" smtClean="0"/>
              <a:t>before</a:t>
            </a:r>
            <a:r>
              <a:rPr lang="fr-FR" baseline="0" dirty="0" smtClean="0"/>
              <a:t> </a:t>
            </a:r>
            <a:r>
              <a:rPr lang="fr-FR" baseline="0" dirty="0" err="1" smtClean="0"/>
              <a:t>each</a:t>
            </a:r>
            <a:r>
              <a:rPr lang="fr-FR" baseline="0" dirty="0" smtClean="0"/>
              <a:t> trial </a:t>
            </a:r>
          </a:p>
          <a:p>
            <a:endParaRPr lang="fr-FR" baseline="0" dirty="0" smtClean="0"/>
          </a:p>
          <a:p>
            <a:r>
              <a:rPr lang="fr-FR" baseline="0" dirty="0" err="1" smtClean="0"/>
              <a:t>We</a:t>
            </a:r>
            <a:r>
              <a:rPr lang="fr-FR" baseline="0" dirty="0" smtClean="0"/>
              <a:t> </a:t>
            </a:r>
            <a:r>
              <a:rPr lang="fr-FR" baseline="0" dirty="0" err="1" smtClean="0"/>
              <a:t>expect</a:t>
            </a:r>
            <a:r>
              <a:rPr lang="fr-FR" baseline="0" dirty="0" smtClean="0"/>
              <a:t> condition 2 to </a:t>
            </a:r>
            <a:r>
              <a:rPr lang="fr-FR" baseline="0" dirty="0" err="1" smtClean="0"/>
              <a:t>boost</a:t>
            </a:r>
            <a:r>
              <a:rPr lang="fr-FR" baseline="0" dirty="0" smtClean="0"/>
              <a:t> </a:t>
            </a:r>
            <a:r>
              <a:rPr lang="fr-FR" baseline="0" dirty="0" err="1" smtClean="0"/>
              <a:t>activity</a:t>
            </a:r>
            <a:r>
              <a:rPr lang="fr-FR" baseline="0" dirty="0" smtClean="0"/>
              <a:t> </a:t>
            </a:r>
            <a:r>
              <a:rPr lang="fr-FR" baseline="0" dirty="0" err="1" smtClean="0"/>
              <a:t>at</a:t>
            </a:r>
            <a:r>
              <a:rPr lang="fr-FR" baseline="0" dirty="0" smtClean="0"/>
              <a:t> 5Hz in the dorsal </a:t>
            </a:r>
            <a:r>
              <a:rPr lang="fr-FR" baseline="0" dirty="0" err="1" smtClean="0"/>
              <a:t>pathway</a:t>
            </a:r>
            <a:r>
              <a:rPr lang="fr-FR" baseline="0" dirty="0" smtClean="0"/>
              <a:t>, and </a:t>
            </a:r>
            <a:r>
              <a:rPr lang="fr-FR" baseline="0" dirty="0" err="1" smtClean="0"/>
              <a:t>thus</a:t>
            </a:r>
            <a:r>
              <a:rPr lang="fr-FR" baseline="0" dirty="0" smtClean="0"/>
              <a:t> </a:t>
            </a:r>
            <a:r>
              <a:rPr lang="fr-FR" baseline="0" dirty="0" err="1" smtClean="0"/>
              <a:t>boost</a:t>
            </a:r>
            <a:r>
              <a:rPr lang="fr-FR" baseline="0" dirty="0" smtClean="0"/>
              <a:t> </a:t>
            </a:r>
            <a:r>
              <a:rPr lang="fr-FR" baseline="0" dirty="0" err="1" smtClean="0"/>
              <a:t>behavioral</a:t>
            </a:r>
            <a:r>
              <a:rPr lang="fr-FR" baseline="0" dirty="0" smtClean="0"/>
              <a:t> performance.</a:t>
            </a:r>
            <a:endParaRPr lang="fr-FR" dirty="0"/>
          </a:p>
        </p:txBody>
      </p:sp>
      <p:sp>
        <p:nvSpPr>
          <p:cNvPr id="4" name="Espace réservé du numéro de diapositive 3"/>
          <p:cNvSpPr>
            <a:spLocks noGrp="1"/>
          </p:cNvSpPr>
          <p:nvPr>
            <p:ph type="sldNum" sz="quarter" idx="10"/>
          </p:nvPr>
        </p:nvSpPr>
        <p:spPr/>
        <p:txBody>
          <a:bodyPr/>
          <a:lstStyle/>
          <a:p>
            <a:fld id="{03AFC62E-854E-794C-B4E6-82FFBD234A64}" type="slidenum">
              <a:rPr lang="en-US" smtClean="0"/>
              <a:t>24</a:t>
            </a:fld>
            <a:endParaRPr lang="en-US"/>
          </a:p>
        </p:txBody>
      </p:sp>
    </p:spTree>
    <p:extLst>
      <p:ext uri="{BB962C8B-B14F-4D97-AF65-F5344CB8AC3E}">
        <p14:creationId xmlns:p14="http://schemas.microsoft.com/office/powerpoint/2010/main" val="269535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found that when</a:t>
            </a:r>
            <a:r>
              <a:rPr lang="en-US" baseline="0" dirty="0" smtClean="0"/>
              <a:t> it comes to rotation, it shows more dorsal </a:t>
            </a:r>
            <a:r>
              <a:rPr lang="en-US" baseline="0" dirty="0" err="1" smtClean="0"/>
              <a:t>strim</a:t>
            </a:r>
            <a:r>
              <a:rPr lang="en-US" baseline="0" dirty="0" smtClean="0"/>
              <a:t> entrainment, than static visual stimulation.</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we show that theta activity is boosted in the dorsal stream</a:t>
            </a:r>
            <a:r>
              <a:rPr lang="en-US" baseline="0" dirty="0" smtClean="0"/>
              <a:t> during task performance for rotating stimuli only.</a:t>
            </a:r>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25</a:t>
            </a:fld>
            <a:endParaRPr lang="en-US"/>
          </a:p>
        </p:txBody>
      </p:sp>
    </p:spTree>
    <p:extLst>
      <p:ext uri="{BB962C8B-B14F-4D97-AF65-F5344CB8AC3E}">
        <p14:creationId xmlns:p14="http://schemas.microsoft.com/office/powerpoint/2010/main" val="2078313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thing I</a:t>
            </a:r>
            <a:r>
              <a:rPr lang="en-US" baseline="0" dirty="0" smtClean="0"/>
              <a:t> did was I am actually playing with TMS, EEG, and MEG for checking the long term effects. (so, now it is 7 sessions, not 3 sessions) </a:t>
            </a:r>
          </a:p>
        </p:txBody>
      </p:sp>
      <p:sp>
        <p:nvSpPr>
          <p:cNvPr id="4" name="Slide Number Placeholder 3"/>
          <p:cNvSpPr>
            <a:spLocks noGrp="1"/>
          </p:cNvSpPr>
          <p:nvPr>
            <p:ph type="sldNum" sz="quarter" idx="10"/>
          </p:nvPr>
        </p:nvSpPr>
        <p:spPr/>
        <p:txBody>
          <a:bodyPr/>
          <a:lstStyle/>
          <a:p>
            <a:fld id="{03AFC62E-854E-794C-B4E6-82FFBD234A64}" type="slidenum">
              <a:rPr lang="en-US" smtClean="0"/>
              <a:t>26</a:t>
            </a:fld>
            <a:endParaRPr lang="en-US"/>
          </a:p>
        </p:txBody>
      </p:sp>
    </p:spTree>
    <p:extLst>
      <p:ext uri="{BB962C8B-B14F-4D97-AF65-F5344CB8AC3E}">
        <p14:creationId xmlns:p14="http://schemas.microsoft.com/office/powerpoint/2010/main" val="694013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r>
              <a:rPr lang="fr-FR" dirty="0" smtClean="0"/>
              <a:t>As Sylvain </a:t>
            </a:r>
            <a:r>
              <a:rPr lang="fr-FR" dirty="0" err="1" smtClean="0"/>
              <a:t>talked</a:t>
            </a:r>
            <a:r>
              <a:rPr lang="fr-FR" dirty="0" smtClean="0"/>
              <a:t> on Tuesday</a:t>
            </a:r>
            <a:r>
              <a:rPr lang="fr-FR" baseline="0" dirty="0" smtClean="0"/>
              <a:t> </a:t>
            </a:r>
            <a:r>
              <a:rPr lang="fr-FR" baseline="0" dirty="0" err="1" smtClean="0"/>
              <a:t>Seminar</a:t>
            </a:r>
            <a:r>
              <a:rPr lang="fr-FR" baseline="0" dirty="0" smtClean="0"/>
              <a:t>, </a:t>
            </a:r>
            <a:r>
              <a:rPr lang="fr-FR" baseline="0" dirty="0" err="1" smtClean="0"/>
              <a:t>we</a:t>
            </a:r>
            <a:r>
              <a:rPr lang="fr-FR" baseline="0" dirty="0" smtClean="0"/>
              <a:t> use the </a:t>
            </a:r>
            <a:r>
              <a:rPr lang="fr-FR" baseline="0" smtClean="0"/>
              <a:t>d</a:t>
            </a:r>
            <a:r>
              <a:rPr lang="fr-FR" smtClean="0"/>
              <a:t>elivery</a:t>
            </a:r>
            <a:r>
              <a:rPr lang="fr-FR" baseline="0" dirty="0" smtClean="0"/>
              <a:t> of 5Hz stimulation in the dorsal </a:t>
            </a:r>
            <a:r>
              <a:rPr lang="fr-FR" baseline="0" dirty="0" err="1" smtClean="0"/>
              <a:t>pathway</a:t>
            </a:r>
            <a:r>
              <a:rPr lang="fr-FR" baseline="0" dirty="0" smtClean="0"/>
              <a:t> </a:t>
            </a:r>
            <a:r>
              <a:rPr lang="fr-FR" baseline="0" dirty="0" err="1" smtClean="0"/>
              <a:t>with</a:t>
            </a:r>
            <a:r>
              <a:rPr lang="fr-FR" baseline="0" dirty="0" smtClean="0"/>
              <a:t> TMS </a:t>
            </a:r>
            <a:r>
              <a:rPr lang="fr-FR" baseline="0" dirty="0" err="1" smtClean="0"/>
              <a:t>boost</a:t>
            </a:r>
            <a:r>
              <a:rPr lang="fr-FR" baseline="0" dirty="0" smtClean="0"/>
              <a:t> </a:t>
            </a:r>
            <a:r>
              <a:rPr lang="fr-FR" baseline="0" dirty="0" err="1" smtClean="0"/>
              <a:t>working</a:t>
            </a:r>
            <a:r>
              <a:rPr lang="fr-FR" baseline="0" dirty="0" smtClean="0"/>
              <a:t> memory manipulation </a:t>
            </a:r>
            <a:r>
              <a:rPr lang="fr-FR" baseline="0" dirty="0" err="1" smtClean="0"/>
              <a:t>abilities</a:t>
            </a:r>
            <a:endParaRPr lang="fr-FR" dirty="0"/>
          </a:p>
        </p:txBody>
      </p:sp>
      <p:sp>
        <p:nvSpPr>
          <p:cNvPr id="4" name="Espace réservé du numéro de diapositive 3"/>
          <p:cNvSpPr>
            <a:spLocks noGrp="1"/>
          </p:cNvSpPr>
          <p:nvPr>
            <p:ph type="sldNum" sz="quarter" idx="10"/>
          </p:nvPr>
        </p:nvSpPr>
        <p:spPr/>
        <p:txBody>
          <a:bodyPr/>
          <a:lstStyle/>
          <a:p>
            <a:fld id="{1BA9CC68-E390-4C70-BCCB-EE5702EB0435}" type="slidenum">
              <a:rPr lang="fr-FR" smtClean="0"/>
              <a:pPr/>
              <a:t>27</a:t>
            </a:fld>
            <a:endParaRPr lang="fr-FR"/>
          </a:p>
        </p:txBody>
      </p:sp>
    </p:spTree>
    <p:extLst>
      <p:ext uri="{BB962C8B-B14F-4D97-AF65-F5344CB8AC3E}">
        <p14:creationId xmlns:p14="http://schemas.microsoft.com/office/powerpoint/2010/main" val="875844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pPr>
            <a:r>
              <a:rPr lang="en-US" dirty="0" smtClean="0"/>
              <a:t>So</a:t>
            </a:r>
            <a:r>
              <a:rPr lang="en-US" baseline="0" dirty="0" smtClean="0"/>
              <a:t> doing another study in the lab is </a:t>
            </a:r>
            <a:r>
              <a:rPr lang="en-US" dirty="0" smtClean="0"/>
              <a:t>to identify if there is any long-term effect. </a:t>
            </a:r>
          </a:p>
          <a:p>
            <a:pPr marL="0" indent="0">
              <a:lnSpc>
                <a:spcPct val="100000"/>
              </a:lnSpc>
              <a:spcBef>
                <a:spcPts val="0"/>
              </a:spcBef>
              <a:buNone/>
            </a:pPr>
            <a:endParaRPr lang="en-US" dirty="0" smtClean="0"/>
          </a:p>
          <a:p>
            <a:pPr marL="0" indent="0">
              <a:lnSpc>
                <a:spcPct val="100000"/>
              </a:lnSpc>
              <a:spcBef>
                <a:spcPts val="0"/>
              </a:spcBef>
              <a:buNone/>
            </a:pPr>
            <a:r>
              <a:rPr lang="en-US" dirty="0" smtClean="0"/>
              <a:t>We boost manipulation and learning during task performance, by leading repeated behavioral sessions and repeated stimulations. </a:t>
            </a:r>
          </a:p>
          <a:p>
            <a:pPr marL="0" indent="0">
              <a:lnSpc>
                <a:spcPct val="100000"/>
              </a:lnSpc>
              <a:spcBef>
                <a:spcPts val="0"/>
              </a:spcBef>
              <a:buNone/>
            </a:pPr>
            <a:r>
              <a:rPr lang="en-US" dirty="0" smtClean="0"/>
              <a:t>So, basically, the only difference is that we make the subjects repeat more and making the tasks become more difficult.</a:t>
            </a:r>
          </a:p>
          <a:p>
            <a:pPr marL="0" indent="0">
              <a:lnSpc>
                <a:spcPct val="100000"/>
              </a:lnSpc>
              <a:spcBef>
                <a:spcPts val="0"/>
              </a:spcBef>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28</a:t>
            </a:fld>
            <a:endParaRPr lang="en-US"/>
          </a:p>
        </p:txBody>
      </p:sp>
    </p:spTree>
    <p:extLst>
      <p:ext uri="{BB962C8B-B14F-4D97-AF65-F5344CB8AC3E}">
        <p14:creationId xmlns:p14="http://schemas.microsoft.com/office/powerpoint/2010/main" val="947202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29</a:t>
            </a:fld>
            <a:endParaRPr lang="en-US"/>
          </a:p>
        </p:txBody>
      </p:sp>
    </p:spTree>
    <p:extLst>
      <p:ext uri="{BB962C8B-B14F-4D97-AF65-F5344CB8AC3E}">
        <p14:creationId xmlns:p14="http://schemas.microsoft.com/office/powerpoint/2010/main" val="948955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30</a:t>
            </a:fld>
            <a:endParaRPr lang="en-US"/>
          </a:p>
        </p:txBody>
      </p:sp>
    </p:spTree>
    <p:extLst>
      <p:ext uri="{BB962C8B-B14F-4D97-AF65-F5344CB8AC3E}">
        <p14:creationId xmlns:p14="http://schemas.microsoft.com/office/powerpoint/2010/main" val="264757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third work is improving data pipeline.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31</a:t>
            </a:fld>
            <a:endParaRPr lang="en-US"/>
          </a:p>
        </p:txBody>
      </p:sp>
    </p:spTree>
    <p:extLst>
      <p:ext uri="{BB962C8B-B14F-4D97-AF65-F5344CB8AC3E}">
        <p14:creationId xmlns:p14="http://schemas.microsoft.com/office/powerpoint/2010/main" val="2003015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spent most of my times in the workstation on third floor of MNI or TMS room.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4</a:t>
            </a:fld>
            <a:endParaRPr lang="en-US"/>
          </a:p>
        </p:txBody>
      </p:sp>
    </p:spTree>
    <p:extLst>
      <p:ext uri="{BB962C8B-B14F-4D97-AF65-F5344CB8AC3E}">
        <p14:creationId xmlns:p14="http://schemas.microsoft.com/office/powerpoint/2010/main" val="294365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MEG is quite</a:t>
            </a:r>
            <a:r>
              <a:rPr lang="en-US" baseline="0" dirty="0" smtClean="0"/>
              <a:t> new technology compared to EEG, there are not enough automatic algorithms constructed yet.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32</a:t>
            </a:fld>
            <a:endParaRPr lang="en-US"/>
          </a:p>
        </p:txBody>
      </p:sp>
    </p:spTree>
    <p:extLst>
      <p:ext uri="{BB962C8B-B14F-4D97-AF65-F5344CB8AC3E}">
        <p14:creationId xmlns:p14="http://schemas.microsoft.com/office/powerpoint/2010/main" val="784465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the one of the most important</a:t>
            </a:r>
            <a:r>
              <a:rPr lang="en-US" baseline="0" dirty="0" smtClean="0"/>
              <a:t> process is preprocessing of the </a:t>
            </a:r>
            <a:r>
              <a:rPr lang="en-US" baseline="0" dirty="0" err="1" smtClean="0"/>
              <a:t>datas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33</a:t>
            </a:fld>
            <a:endParaRPr lang="en-US"/>
          </a:p>
        </p:txBody>
      </p:sp>
    </p:spTree>
    <p:extLst>
      <p:ext uri="{BB962C8B-B14F-4D97-AF65-F5344CB8AC3E}">
        <p14:creationId xmlns:p14="http://schemas.microsoft.com/office/powerpoint/2010/main" val="1535546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34</a:t>
            </a:fld>
            <a:endParaRPr lang="en-US"/>
          </a:p>
        </p:txBody>
      </p:sp>
    </p:spTree>
    <p:extLst>
      <p:ext uri="{BB962C8B-B14F-4D97-AF65-F5344CB8AC3E}">
        <p14:creationId xmlns:p14="http://schemas.microsoft.com/office/powerpoint/2010/main" val="1530503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If any of the</a:t>
            </a:r>
            <a:r>
              <a:rPr lang="en-US" baseline="0" dirty="0" smtClean="0"/>
              <a:t> conditions fail, then the channels would be removed. </a:t>
            </a:r>
          </a:p>
          <a:p>
            <a:r>
              <a:rPr lang="en-US" baseline="0" dirty="0" smtClean="0"/>
              <a:t>By the way, the second condition of Prep pipeline usually catches most of the bad channels.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35</a:t>
            </a:fld>
            <a:endParaRPr lang="en-US"/>
          </a:p>
        </p:txBody>
      </p:sp>
    </p:spTree>
    <p:extLst>
      <p:ext uri="{BB962C8B-B14F-4D97-AF65-F5344CB8AC3E}">
        <p14:creationId xmlns:p14="http://schemas.microsoft.com/office/powerpoint/2010/main" val="164903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&lt;Ref&gt;</a:t>
            </a:r>
          </a:p>
          <a:p>
            <a:r>
              <a:rPr lang="en-US" sz="1200" dirty="0" smtClean="0">
                <a:hlinkClick r:id="rId3"/>
              </a:rPr>
              <a:t>https://www.zlab.mcgill.ca/publications/docs/Zatorre_et_all_2007.pdf</a:t>
            </a:r>
            <a:r>
              <a:rPr lang="en-US" sz="1200" dirty="0" smtClean="0"/>
              <a:t>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38</a:t>
            </a:fld>
            <a:endParaRPr lang="en-US"/>
          </a:p>
        </p:txBody>
      </p:sp>
    </p:spTree>
    <p:extLst>
      <p:ext uri="{BB962C8B-B14F-4D97-AF65-F5344CB8AC3E}">
        <p14:creationId xmlns:p14="http://schemas.microsoft.com/office/powerpoint/2010/main" val="638093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70C0"/>
                </a:solidFill>
              </a:rPr>
              <a:t>If I have a chance,</a:t>
            </a:r>
            <a:r>
              <a:rPr lang="en-US" sz="1200" baseline="0" dirty="0" smtClean="0">
                <a:solidFill>
                  <a:srgbClr val="0070C0"/>
                </a:solidFill>
              </a:rPr>
              <a:t> I would also want to see motor memory could be also improved with the same stimulations on we did. </a:t>
            </a:r>
            <a:endParaRPr lang="en-US" sz="1200" dirty="0" smtClean="0">
              <a:solidFill>
                <a:srgbClr val="0070C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70C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70C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endParaRPr lang="en-US" sz="1200" dirty="0" smtClean="0">
              <a:solidFill>
                <a:srgbClr val="0070C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70C0"/>
                </a:solidFill>
              </a:rPr>
              <a:t>Later when I talked with Philippe and prof. </a:t>
            </a:r>
            <a:r>
              <a:rPr lang="en-US" sz="1200" dirty="0" err="1" smtClean="0">
                <a:solidFill>
                  <a:srgbClr val="0070C0"/>
                </a:solidFill>
              </a:rPr>
              <a:t>Baillet</a:t>
            </a:r>
            <a:r>
              <a:rPr lang="en-US" sz="1200" dirty="0" smtClean="0">
                <a:solidFill>
                  <a:srgbClr val="0070C0"/>
                </a:solidFill>
              </a:rPr>
              <a:t>, I found out they have been working on similar project (</a:t>
            </a:r>
            <a:r>
              <a:rPr lang="en-US" sz="1200" dirty="0" smtClean="0">
                <a:solidFill>
                  <a:srgbClr val="0070C0"/>
                </a:solidFill>
                <a:hlinkClick r:id="rId3"/>
              </a:rPr>
              <a:t>http://www.pnas.org/content/114/42/E8913</a:t>
            </a:r>
            <a:r>
              <a:rPr lang="en-US" sz="1200" dirty="0" smtClean="0">
                <a:solidFill>
                  <a:srgbClr val="0070C0"/>
                </a:solidFill>
              </a:rPr>
              <a:t>; title: Motor origin of temporal predictions in auditory attention)</a:t>
            </a:r>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39</a:t>
            </a:fld>
            <a:endParaRPr lang="en-US"/>
          </a:p>
        </p:txBody>
      </p:sp>
    </p:spTree>
    <p:extLst>
      <p:ext uri="{BB962C8B-B14F-4D97-AF65-F5344CB8AC3E}">
        <p14:creationId xmlns:p14="http://schemas.microsoft.com/office/powerpoint/2010/main" val="1054854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40</a:t>
            </a:fld>
            <a:endParaRPr lang="en-US"/>
          </a:p>
        </p:txBody>
      </p:sp>
    </p:spTree>
    <p:extLst>
      <p:ext uri="{BB962C8B-B14F-4D97-AF65-F5344CB8AC3E}">
        <p14:creationId xmlns:p14="http://schemas.microsoft.com/office/powerpoint/2010/main" val="14359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I want to see how could continuous movie (not flicking movie) change the study.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41</a:t>
            </a:fld>
            <a:endParaRPr lang="en-US"/>
          </a:p>
        </p:txBody>
      </p:sp>
    </p:spTree>
    <p:extLst>
      <p:ext uri="{BB962C8B-B14F-4D97-AF65-F5344CB8AC3E}">
        <p14:creationId xmlns:p14="http://schemas.microsoft.com/office/powerpoint/2010/main" val="226853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but not least, I want to say</a:t>
            </a:r>
            <a:r>
              <a:rPr lang="en-US" baseline="0" dirty="0" smtClean="0"/>
              <a:t> special thank you for Philippe, Sylvain, Robert, and Marc to guide me through all the times and being with me whenever I need helps. </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42</a:t>
            </a:fld>
            <a:endParaRPr lang="en-US"/>
          </a:p>
        </p:txBody>
      </p:sp>
    </p:spTree>
    <p:extLst>
      <p:ext uri="{BB962C8B-B14F-4D97-AF65-F5344CB8AC3E}">
        <p14:creationId xmlns:p14="http://schemas.microsoft.com/office/powerpoint/2010/main" val="1128942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these are the three main things I have worked on. </a:t>
            </a:r>
          </a:p>
          <a:p>
            <a:endParaRPr lang="en-US" dirty="0" smtClean="0"/>
          </a:p>
        </p:txBody>
      </p:sp>
      <p:sp>
        <p:nvSpPr>
          <p:cNvPr id="4" name="Slide Number Placeholder 3"/>
          <p:cNvSpPr>
            <a:spLocks noGrp="1"/>
          </p:cNvSpPr>
          <p:nvPr>
            <p:ph type="sldNum" sz="quarter" idx="10"/>
          </p:nvPr>
        </p:nvSpPr>
        <p:spPr/>
        <p:txBody>
          <a:bodyPr/>
          <a:lstStyle/>
          <a:p>
            <a:fld id="{03AFC62E-854E-794C-B4E6-82FFBD234A64}" type="slidenum">
              <a:rPr lang="en-US" smtClean="0"/>
              <a:t>6</a:t>
            </a:fld>
            <a:endParaRPr lang="en-US"/>
          </a:p>
        </p:txBody>
      </p:sp>
    </p:spTree>
    <p:extLst>
      <p:ext uri="{BB962C8B-B14F-4D97-AF65-F5344CB8AC3E}">
        <p14:creationId xmlns:p14="http://schemas.microsoft.com/office/powerpoint/2010/main" val="1068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go into details of what I did, I want to briefly go through the pro and cons for MEG and EEG </a:t>
            </a:r>
            <a:r>
              <a:rPr lang="mr-IN" baseline="0" dirty="0" smtClean="0"/>
              <a:t>–</a:t>
            </a:r>
            <a:r>
              <a:rPr lang="en-US" baseline="0" dirty="0" smtClean="0"/>
              <a:t> the technologies we used the most in the lab. </a:t>
            </a:r>
          </a:p>
          <a:p>
            <a:endParaRPr lang="en-US" dirty="0" smtClean="0"/>
          </a:p>
          <a:p>
            <a:r>
              <a:rPr lang="en-US" dirty="0" smtClean="0"/>
              <a:t>The most important things I</a:t>
            </a:r>
            <a:r>
              <a:rPr lang="en-US" baseline="0" dirty="0" smtClean="0"/>
              <a:t> have to keep in mind is that EEG has good temporal resolution, but bad spatial resolution, and MEG covers that!</a:t>
            </a:r>
          </a:p>
          <a:p>
            <a:r>
              <a:rPr lang="en-US" dirty="0" smtClean="0"/>
              <a:t>And, for</a:t>
            </a:r>
            <a:r>
              <a:rPr lang="en-US" baseline="0" dirty="0" smtClean="0"/>
              <a:t> MEG, although we usually say there is a trade-off between spatial and temporal resolution in general, it has decent temporal and spatial resolution, but, it costs a lot to maintain the big machines and signals are more complicated. </a:t>
            </a:r>
          </a:p>
          <a:p>
            <a:endParaRPr lang="en-US" baseline="0" dirty="0" smtClean="0"/>
          </a:p>
          <a:p>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There are other techniques</a:t>
            </a:r>
            <a:r>
              <a:rPr lang="en-US" baseline="0" dirty="0" smtClean="0"/>
              <a:t>: </a:t>
            </a:r>
            <a:r>
              <a:rPr lang="en-US" dirty="0" smtClean="0"/>
              <a:t>Functional</a:t>
            </a:r>
            <a:r>
              <a:rPr lang="en-US" baseline="0" dirty="0" smtClean="0"/>
              <a:t> </a:t>
            </a:r>
            <a:r>
              <a:rPr lang="en-US" dirty="0" smtClean="0"/>
              <a:t>MRI and PET have resolutions of several seconds,</a:t>
            </a:r>
            <a:r>
              <a:rPr lang="en-US" baseline="0" dirty="0" smtClean="0"/>
              <a:t> but, </a:t>
            </a:r>
            <a:r>
              <a:rPr lang="en-US" dirty="0" smtClean="0"/>
              <a:t>our signal of interest is in the range of the </a:t>
            </a:r>
            <a:r>
              <a:rPr lang="en-US" dirty="0" err="1" smtClean="0"/>
              <a:t>milli</a:t>
            </a:r>
            <a:r>
              <a:rPr lang="en-US" dirty="0" smtClean="0"/>
              <a:t>-sec.</a:t>
            </a:r>
          </a:p>
          <a:p>
            <a:endParaRPr lang="en-US" baseline="0" dirty="0" smtClean="0"/>
          </a:p>
          <a:p>
            <a:endParaRPr lang="en-US" baseline="0" dirty="0" smtClean="0"/>
          </a:p>
          <a:p>
            <a:endParaRPr lang="en-US" dirty="0" smtClean="0"/>
          </a:p>
          <a:p>
            <a:endParaRPr lang="en-US" dirty="0" smtClean="0"/>
          </a:p>
          <a:p>
            <a:endParaRPr lang="en-US" dirty="0" smtClean="0"/>
          </a:p>
          <a:p>
            <a:r>
              <a:rPr lang="en-US" dirty="0" smtClean="0"/>
              <a:t>&lt;Ref&gt;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hlinkClick r:id="rId3"/>
              </a:rPr>
              <a:t>https://www.youtube.com/watch?v=1ovv6lmPHSI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hlinkClick r:id="rId4"/>
              </a:rPr>
              <a:t>https://www.ucalgary.ca/i3t/files/i3t/baillet_2017.pdf</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7</a:t>
            </a:fld>
            <a:endParaRPr lang="en-US"/>
          </a:p>
        </p:txBody>
      </p:sp>
    </p:spTree>
    <p:extLst>
      <p:ext uri="{BB962C8B-B14F-4D97-AF65-F5344CB8AC3E}">
        <p14:creationId xmlns:p14="http://schemas.microsoft.com/office/powerpoint/2010/main" val="512465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MEG, we need to go through preprocessing, modeling, removing signal, </a:t>
            </a:r>
            <a:r>
              <a:rPr lang="en-US" dirty="0" err="1" smtClean="0"/>
              <a:t>measurmement</a:t>
            </a:r>
            <a:r>
              <a:rPr lang="en-US" baseline="0" dirty="0" smtClean="0"/>
              <a:t> correction, and statistical </a:t>
            </a:r>
            <a:r>
              <a:rPr lang="en-US" baseline="0" dirty="0" err="1" smtClean="0"/>
              <a:t>testings</a:t>
            </a:r>
            <a:r>
              <a:rPr lang="en-US" baseline="0" dirty="0" smtClean="0"/>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most of the times, we follow similar procedures for EEG as well.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r>
              <a:rPr lang="en-US" dirty="0" smtClean="0"/>
              <a:t>(1) The preprocessing steps are crucial to assure that data quality is optimal at the time of collection and before engaging sophisticated signal extraction procedures. Data segments contaminated by artifacts need to be identified and rejected or attenuated. </a:t>
            </a:r>
          </a:p>
          <a:p>
            <a:r>
              <a:rPr lang="en-US" dirty="0" smtClean="0"/>
              <a:t>(2) The modeling stage for MEG imaging requires that a few important options for parameters selection be considered carefully (for example, template versus individual head shape, noise definition, image reconstruction parameters). </a:t>
            </a:r>
          </a:p>
          <a:p>
            <a:r>
              <a:rPr lang="en-US" dirty="0" smtClean="0"/>
              <a:t>(3) Signal extraction usually depends on the design of the experiment and is very versatile in MEG. </a:t>
            </a:r>
          </a:p>
          <a:p>
            <a:r>
              <a:rPr lang="en-US" dirty="0" smtClean="0"/>
              <a:t>(4) The set of possible measures is immense because of the multidimensional components of the data (space, time, frequency). </a:t>
            </a:r>
          </a:p>
          <a:p>
            <a:r>
              <a:rPr lang="en-US" dirty="0" smtClean="0"/>
              <a:t>(5) The final statistical steps can either include inference and hypothesis testing, or statistical learning techniques for signal classification, and other derivatives.</a:t>
            </a:r>
          </a:p>
          <a:p>
            <a:endParaRPr lang="en-US" dirty="0" smtClean="0"/>
          </a:p>
          <a:p>
            <a:r>
              <a:rPr lang="en-US" dirty="0" smtClean="0"/>
              <a:t>&lt;Ref&gt;</a:t>
            </a:r>
          </a:p>
          <a:p>
            <a:r>
              <a:rPr lang="en-US" sz="1200" dirty="0" smtClean="0">
                <a:hlinkClick r:id="rId3"/>
              </a:rPr>
              <a:t>https://www.ucalgary.ca/i3t/files/i3t/baillet_2017.pdf</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8</a:t>
            </a:fld>
            <a:endParaRPr lang="en-US"/>
          </a:p>
        </p:txBody>
      </p:sp>
    </p:spTree>
    <p:extLst>
      <p:ext uri="{BB962C8B-B14F-4D97-AF65-F5344CB8AC3E}">
        <p14:creationId xmlns:p14="http://schemas.microsoft.com/office/powerpoint/2010/main" val="1339142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first work is short term effects of brain stimulation with visual on working memory!</a:t>
            </a:r>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9</a:t>
            </a:fld>
            <a:endParaRPr lang="en-US"/>
          </a:p>
        </p:txBody>
      </p:sp>
    </p:spTree>
    <p:extLst>
      <p:ext uri="{BB962C8B-B14F-4D97-AF65-F5344CB8AC3E}">
        <p14:creationId xmlns:p14="http://schemas.microsoft.com/office/powerpoint/2010/main" val="10330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previous</a:t>
            </a:r>
            <a:r>
              <a:rPr lang="en-US" sz="1200" baseline="0" dirty="0" smtClean="0"/>
              <a:t> papers o</a:t>
            </a:r>
            <a:r>
              <a:rPr lang="en-US" sz="1200" dirty="0" smtClean="0"/>
              <a:t>nly described level of correlation approaches, and our</a:t>
            </a:r>
            <a:r>
              <a:rPr lang="en-US" sz="1200" baseline="0" dirty="0" smtClean="0"/>
              <a:t> study </a:t>
            </a:r>
            <a:r>
              <a:rPr lang="en-US" sz="1200" dirty="0" smtClean="0"/>
              <a:t>explained the causal interactions. </a:t>
            </a:r>
          </a:p>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10</a:t>
            </a:fld>
            <a:endParaRPr lang="en-US"/>
          </a:p>
        </p:txBody>
      </p:sp>
    </p:spTree>
    <p:extLst>
      <p:ext uri="{BB962C8B-B14F-4D97-AF65-F5344CB8AC3E}">
        <p14:creationId xmlns:p14="http://schemas.microsoft.com/office/powerpoint/2010/main" val="194104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special focus in</a:t>
            </a:r>
            <a:r>
              <a:rPr lang="en-US" baseline="0" dirty="0" smtClean="0"/>
              <a:t> the role of theta oscillations (5Hz) in a particular brain network = the dorsal stream , that involves parietal and frontal brain regions. Note that this pathways recruited for plenty of memory processes, such as visual and auditory memory</a:t>
            </a:r>
            <a:endParaRPr lang="en-US" dirty="0" smtClean="0"/>
          </a:p>
          <a:p>
            <a:endParaRPr lang="en-US" dirty="0" smtClean="0"/>
          </a:p>
          <a:p>
            <a:r>
              <a:rPr lang="en-US" dirty="0" smtClean="0"/>
              <a:t>We</a:t>
            </a:r>
            <a:r>
              <a:rPr lang="en-US" baseline="0" dirty="0" smtClean="0"/>
              <a:t> are interested in theta range oscillations in the Dorsal stream. </a:t>
            </a:r>
            <a:endParaRPr lang="en-US" dirty="0" smtClean="0"/>
          </a:p>
          <a:p>
            <a:endParaRPr lang="en-US" dirty="0" smtClean="0"/>
          </a:p>
          <a:p>
            <a:r>
              <a:rPr lang="en-US" dirty="0" smtClean="0"/>
              <a:t>&lt;Ref&gt;</a:t>
            </a:r>
          </a:p>
          <a:p>
            <a:r>
              <a:rPr lang="en-US" sz="1200" dirty="0" smtClean="0">
                <a:hlinkClick r:id="rId3"/>
              </a:rPr>
              <a:t>https://www.zlab.mcgill.ca/publications/docs/Albouy_et_al_Neuron_2017.pdf</a:t>
            </a:r>
            <a:r>
              <a:rPr lang="en-US" sz="1200" dirty="0" smtClean="0"/>
              <a:t> </a:t>
            </a:r>
          </a:p>
          <a:p>
            <a:endParaRPr lang="en-US" sz="1200" dirty="0" smtClean="0"/>
          </a:p>
          <a:p>
            <a:r>
              <a:rPr lang="en-US" sz="1200" dirty="0" smtClean="0">
                <a:hlinkClick r:id="rId4"/>
              </a:rPr>
              <a:t>https://www.zlab.mcgill.ca/publications/docs/driving_working_mem_albouy.pdf</a:t>
            </a:r>
            <a:r>
              <a:rPr lang="en-US" sz="1200" dirty="0" smtClean="0"/>
              <a:t> </a:t>
            </a:r>
            <a:endParaRPr lang="en-US" dirty="0" smtClean="0"/>
          </a:p>
        </p:txBody>
      </p:sp>
      <p:sp>
        <p:nvSpPr>
          <p:cNvPr id="4" name="Slide Number Placeholder 3"/>
          <p:cNvSpPr>
            <a:spLocks noGrp="1"/>
          </p:cNvSpPr>
          <p:nvPr>
            <p:ph type="sldNum" sz="quarter" idx="10"/>
          </p:nvPr>
        </p:nvSpPr>
        <p:spPr/>
        <p:txBody>
          <a:bodyPr/>
          <a:lstStyle/>
          <a:p>
            <a:fld id="{03AFC62E-854E-794C-B4E6-82FFBD234A64}" type="slidenum">
              <a:rPr lang="en-US" smtClean="0"/>
              <a:t>11</a:t>
            </a:fld>
            <a:endParaRPr lang="en-US"/>
          </a:p>
        </p:txBody>
      </p:sp>
    </p:spTree>
    <p:extLst>
      <p:ext uri="{BB962C8B-B14F-4D97-AF65-F5344CB8AC3E}">
        <p14:creationId xmlns:p14="http://schemas.microsoft.com/office/powerpoint/2010/main" val="472151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F46385A-66F7-5047-8004-979DD51026CB}"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1550582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46385A-66F7-5047-8004-979DD51026CB}"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180785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46385A-66F7-5047-8004-979DD51026CB}"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195863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46385A-66F7-5047-8004-979DD51026CB}"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925096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46385A-66F7-5047-8004-979DD51026CB}"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319809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F46385A-66F7-5047-8004-979DD51026CB}"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2027626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F46385A-66F7-5047-8004-979DD51026CB}" type="datetimeFigureOut">
              <a:rPr lang="en-US" smtClean="0"/>
              <a:t>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2056075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F46385A-66F7-5047-8004-979DD51026CB}" type="datetimeFigureOut">
              <a:rPr lang="en-US" smtClean="0"/>
              <a:t>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129376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46385A-66F7-5047-8004-979DD51026CB}" type="datetimeFigureOut">
              <a:rPr lang="en-US" smtClean="0"/>
              <a:t>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1056177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46385A-66F7-5047-8004-979DD51026CB}"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72895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46385A-66F7-5047-8004-979DD51026CB}"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6EA97-7E25-9340-AEBB-6FF0362A1C0F}" type="slidenum">
              <a:rPr lang="en-US" smtClean="0"/>
              <a:t>‹#›</a:t>
            </a:fld>
            <a:endParaRPr lang="en-US"/>
          </a:p>
        </p:txBody>
      </p:sp>
    </p:spTree>
    <p:extLst>
      <p:ext uri="{BB962C8B-B14F-4D97-AF65-F5344CB8AC3E}">
        <p14:creationId xmlns:p14="http://schemas.microsoft.com/office/powerpoint/2010/main" val="10864350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6385A-66F7-5047-8004-979DD51026CB}" type="datetimeFigureOut">
              <a:rPr lang="en-US" smtClean="0"/>
              <a:t>12/5/18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6EA97-7E25-9340-AEBB-6FF0362A1C0F}" type="slidenum">
              <a:rPr lang="en-US" smtClean="0"/>
              <a:t>‹#›</a:t>
            </a:fld>
            <a:endParaRPr lang="en-US"/>
          </a:p>
        </p:txBody>
      </p:sp>
    </p:spTree>
    <p:extLst>
      <p:ext uri="{BB962C8B-B14F-4D97-AF65-F5344CB8AC3E}">
        <p14:creationId xmlns:p14="http://schemas.microsoft.com/office/powerpoint/2010/main" val="1430385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jpe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1" Type="http://schemas.openxmlformats.org/officeDocument/2006/relationships/image" Target="../media/image16.svg"/><Relationship Id="rId12" Type="http://schemas.openxmlformats.org/officeDocument/2006/relationships/image" Target="../media/image35.png"/><Relationship Id="rId13" Type="http://schemas.openxmlformats.org/officeDocument/2006/relationships/image" Target="../media/image10.svg"/><Relationship Id="rId14" Type="http://schemas.openxmlformats.org/officeDocument/2006/relationships/image" Target="../media/image36.gif"/><Relationship Id="rId15" Type="http://schemas.openxmlformats.org/officeDocument/2006/relationships/image" Target="../media/image37.gif"/><Relationship Id="rId16" Type="http://schemas.openxmlformats.org/officeDocument/2006/relationships/image" Target="../media/image38.gif"/><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8.svg"/><Relationship Id="rId6" Type="http://schemas.openxmlformats.org/officeDocument/2006/relationships/image" Target="../media/image32.png"/><Relationship Id="rId7" Type="http://schemas.openxmlformats.org/officeDocument/2006/relationships/image" Target="../media/image12.svg"/><Relationship Id="rId8" Type="http://schemas.openxmlformats.org/officeDocument/2006/relationships/image" Target="../media/image33.png"/><Relationship Id="rId9" Type="http://schemas.openxmlformats.org/officeDocument/2006/relationships/image" Target="../media/image14.svg"/><Relationship Id="rId10"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13.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neuroelectrics.com/wiki/index.php?title=About_tC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mcgill.ca/bic/research/neurospeed-neural-dynamics-brain-systems-baillet" TargetMode="External"/><Relationship Id="rId4" Type="http://schemas.openxmlformats.org/officeDocument/2006/relationships/hyperlink" Target="https://mcgill.ca/bbme/sylvain-baillet"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1" Type="http://schemas.openxmlformats.org/officeDocument/2006/relationships/image" Target="../media/image16.svg"/><Relationship Id="rId12" Type="http://schemas.openxmlformats.org/officeDocument/2006/relationships/image" Target="../media/image35.png"/><Relationship Id="rId13" Type="http://schemas.openxmlformats.org/officeDocument/2006/relationships/image" Target="../media/image10.svg"/><Relationship Id="rId14" Type="http://schemas.openxmlformats.org/officeDocument/2006/relationships/image" Target="../media/image36.gif"/><Relationship Id="rId15" Type="http://schemas.openxmlformats.org/officeDocument/2006/relationships/image" Target="../media/image37.gif"/><Relationship Id="rId16" Type="http://schemas.openxmlformats.org/officeDocument/2006/relationships/image" Target="../media/image38.gif"/><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8.svg"/><Relationship Id="rId6" Type="http://schemas.openxmlformats.org/officeDocument/2006/relationships/image" Target="../media/image32.png"/><Relationship Id="rId7" Type="http://schemas.openxmlformats.org/officeDocument/2006/relationships/image" Target="../media/image12.svg"/><Relationship Id="rId8" Type="http://schemas.openxmlformats.org/officeDocument/2006/relationships/image" Target="../media/image33.png"/><Relationship Id="rId9" Type="http://schemas.openxmlformats.org/officeDocument/2006/relationships/image" Target="../media/image14.svg"/><Relationship Id="rId10"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55.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1999" cy="1690688"/>
          </a:xfrm>
        </p:spPr>
        <p:txBody>
          <a:bodyPr>
            <a:normAutofit/>
          </a:bodyPr>
          <a:lstStyle/>
          <a:p>
            <a:pPr algn="ctr"/>
            <a:r>
              <a:rPr lang="en-US" sz="6600" b="1" dirty="0" smtClean="0"/>
              <a:t>First Rotation in Sylvain </a:t>
            </a:r>
            <a:r>
              <a:rPr lang="en-US" sz="6600" b="1" dirty="0" err="1" smtClean="0"/>
              <a:t>Baillet’s</a:t>
            </a:r>
            <a:r>
              <a:rPr lang="en-US" sz="6600" b="1" dirty="0" smtClean="0"/>
              <a:t> Lab</a:t>
            </a:r>
            <a:endParaRPr lang="en-US" sz="6600" b="1" dirty="0"/>
          </a:p>
        </p:txBody>
      </p:sp>
      <p:sp>
        <p:nvSpPr>
          <p:cNvPr id="3" name="Content Placeholder 2"/>
          <p:cNvSpPr>
            <a:spLocks noGrp="1"/>
          </p:cNvSpPr>
          <p:nvPr>
            <p:ph idx="1"/>
          </p:nvPr>
        </p:nvSpPr>
        <p:spPr>
          <a:xfrm>
            <a:off x="4314423" y="4843305"/>
            <a:ext cx="2949261" cy="820896"/>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smtClean="0"/>
              <a:t>Jin Kweon</a:t>
            </a:r>
            <a:endParaRPr lang="en-US" sz="3600" b="1" dirty="0"/>
          </a:p>
        </p:txBody>
      </p:sp>
      <p:pic>
        <p:nvPicPr>
          <p:cNvPr id="1026" name="Picture 2" descr="mage result for montreal neurological institute and hospi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537" y="1690687"/>
            <a:ext cx="4439652" cy="315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5054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txBox="1">
            <a:spLocks/>
          </p:cNvSpPr>
          <p:nvPr/>
        </p:nvSpPr>
        <p:spPr>
          <a:xfrm>
            <a:off x="1524000" y="34183"/>
            <a:ext cx="9144000" cy="519528"/>
          </a:xfrm>
          <a:prstGeom prst="rect">
            <a:avLst/>
          </a:prstGeom>
          <a:solidFill>
            <a:schemeClr val="bg2"/>
          </a:solidFill>
          <a:ln w="38100">
            <a:solidFill>
              <a:schemeClr val="tx1"/>
            </a:solidFill>
          </a:ln>
        </p:spPr>
        <p:txBody>
          <a:bodyPr vert="horz" wrap="square" lIns="91440" tIns="45720" rIns="91440" bIns="45720" rtlCol="0" anchor="ctr">
            <a:spAutoFit/>
          </a:bodyPr>
          <a:lstStyle/>
          <a:p>
            <a:pPr lvl="0" algn="ctr">
              <a:spcBef>
                <a:spcPct val="0"/>
              </a:spcBef>
              <a:defRPr/>
            </a:pPr>
            <a:r>
              <a:rPr lang="en-US" sz="2800" dirty="0">
                <a:latin typeface="Arial" pitchFamily="34" charset="0"/>
                <a:cs typeface="Arial" pitchFamily="34" charset="0"/>
              </a:rPr>
              <a:t>Introduction</a:t>
            </a:r>
            <a:endParaRPr lang="fr-FR" sz="2800" dirty="0">
              <a:latin typeface="Arial" pitchFamily="34" charset="0"/>
              <a:cs typeface="Arial" pitchFamily="34" charset="0"/>
            </a:endParaRPr>
          </a:p>
        </p:txBody>
      </p:sp>
      <p:sp>
        <p:nvSpPr>
          <p:cNvPr id="6" name="ZoneTexte 20"/>
          <p:cNvSpPr txBox="1">
            <a:spLocks noChangeArrowheads="1"/>
          </p:cNvSpPr>
          <p:nvPr/>
        </p:nvSpPr>
        <p:spPr bwMode="auto">
          <a:xfrm>
            <a:off x="2207568" y="1861530"/>
            <a:ext cx="7776864" cy="919401"/>
          </a:xfrm>
          <a:prstGeom prst="roundRect">
            <a:avLst/>
          </a:prstGeom>
          <a:solidFill>
            <a:schemeClr val="bg1"/>
          </a:solidFill>
          <a:ln w="9525">
            <a:solidFill>
              <a:schemeClr val="tx1"/>
            </a:solidFill>
            <a:miter lim="800000"/>
            <a:headEnd/>
            <a:tailEnd/>
          </a:ln>
        </p:spPr>
        <p:txBody>
          <a:bodyPr wrap="square">
            <a:spAutoFit/>
          </a:bodyPr>
          <a:lstStyle/>
          <a:p>
            <a:pPr algn="ctr"/>
            <a:r>
              <a:rPr lang="en-CA" sz="2400" dirty="0"/>
              <a:t>The causal relationship brain oscillations and behavior </a:t>
            </a:r>
          </a:p>
          <a:p>
            <a:pPr algn="ctr"/>
            <a:r>
              <a:rPr lang="en-CA" sz="2400" dirty="0"/>
              <a:t>needs to be clarified</a:t>
            </a:r>
            <a:endParaRPr lang="fr-FR" sz="2400" i="1" dirty="0"/>
          </a:p>
        </p:txBody>
      </p:sp>
      <p:sp>
        <p:nvSpPr>
          <p:cNvPr id="8" name="ZoneTexte 20"/>
          <p:cNvSpPr txBox="1">
            <a:spLocks noChangeArrowheads="1"/>
          </p:cNvSpPr>
          <p:nvPr/>
        </p:nvSpPr>
        <p:spPr bwMode="auto">
          <a:xfrm>
            <a:off x="1847529" y="4221091"/>
            <a:ext cx="8532440" cy="919401"/>
          </a:xfrm>
          <a:prstGeom prst="roundRect">
            <a:avLst/>
          </a:prstGeom>
          <a:solidFill>
            <a:schemeClr val="bg1"/>
          </a:solidFill>
          <a:ln w="9525">
            <a:solidFill>
              <a:schemeClr val="tx1"/>
            </a:solidFill>
            <a:miter lim="800000"/>
            <a:headEnd/>
            <a:tailEnd/>
          </a:ln>
        </p:spPr>
        <p:txBody>
          <a:bodyPr wrap="square">
            <a:spAutoFit/>
          </a:bodyPr>
          <a:lstStyle/>
          <a:p>
            <a:pPr algn="ctr"/>
            <a:r>
              <a:rPr lang="en-CA" sz="2400" dirty="0"/>
              <a:t>Directly modulate brain oscillations during task performance and observe the consequences on behavior</a:t>
            </a:r>
            <a:endParaRPr lang="fr-FR" sz="2400" i="1" dirty="0"/>
          </a:p>
        </p:txBody>
      </p:sp>
      <p:sp>
        <p:nvSpPr>
          <p:cNvPr id="9" name="ZoneTexte 20"/>
          <p:cNvSpPr txBox="1">
            <a:spLocks noChangeArrowheads="1"/>
          </p:cNvSpPr>
          <p:nvPr/>
        </p:nvSpPr>
        <p:spPr bwMode="auto">
          <a:xfrm>
            <a:off x="2855641" y="764707"/>
            <a:ext cx="6768752" cy="919401"/>
          </a:xfrm>
          <a:prstGeom prst="roundRect">
            <a:avLst/>
          </a:prstGeom>
          <a:solidFill>
            <a:schemeClr val="bg1"/>
          </a:solidFill>
          <a:ln w="9525">
            <a:solidFill>
              <a:schemeClr val="tx1"/>
            </a:solidFill>
            <a:miter lim="800000"/>
            <a:headEnd/>
            <a:tailEnd/>
          </a:ln>
        </p:spPr>
        <p:txBody>
          <a:bodyPr wrap="square">
            <a:spAutoFit/>
          </a:bodyPr>
          <a:lstStyle/>
          <a:p>
            <a:pPr lvl="0" algn="ctr"/>
            <a:r>
              <a:rPr lang="en-US" sz="2400" dirty="0"/>
              <a:t>Neural oscillations can predict or correlate with participants’ performance</a:t>
            </a:r>
          </a:p>
        </p:txBody>
      </p:sp>
      <p:sp>
        <p:nvSpPr>
          <p:cNvPr id="10" name="Flèche vers le bas 9"/>
          <p:cNvSpPr/>
          <p:nvPr/>
        </p:nvSpPr>
        <p:spPr>
          <a:xfrm>
            <a:off x="5519937" y="3068960"/>
            <a:ext cx="1224136" cy="864096"/>
          </a:xfrm>
          <a:prstGeom prst="down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34322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0454" y="219456"/>
            <a:ext cx="6854542" cy="6278880"/>
          </a:xfrm>
        </p:spPr>
        <p:txBody>
          <a:bodyPr>
            <a:normAutofit/>
          </a:bodyPr>
          <a:lstStyle/>
          <a:p>
            <a:pPr marL="0" indent="0">
              <a:lnSpc>
                <a:spcPct val="100000"/>
              </a:lnSpc>
              <a:spcBef>
                <a:spcPts val="0"/>
              </a:spcBef>
              <a:buNone/>
            </a:pPr>
            <a:r>
              <a:rPr lang="en-US" sz="2400" dirty="0" smtClean="0"/>
              <a:t>Selective entrainment of 5Hz</a:t>
            </a:r>
          </a:p>
          <a:p>
            <a:pPr marL="0" indent="0">
              <a:lnSpc>
                <a:spcPct val="100000"/>
              </a:lnSpc>
              <a:spcBef>
                <a:spcPts val="0"/>
              </a:spcBef>
              <a:buNone/>
            </a:pPr>
            <a:endParaRPr lang="en-US" sz="2400" dirty="0"/>
          </a:p>
          <a:p>
            <a:pPr marL="0" indent="0">
              <a:lnSpc>
                <a:spcPct val="100000"/>
              </a:lnSpc>
              <a:spcBef>
                <a:spcPts val="0"/>
              </a:spcBef>
              <a:buNone/>
            </a:pPr>
            <a:r>
              <a:rPr lang="en-US" sz="2400" dirty="0"/>
              <a:t>T</a:t>
            </a:r>
            <a:r>
              <a:rPr lang="en-US" sz="2400" dirty="0" smtClean="0"/>
              <a:t>heta range oscillations in the Dorsal Stream</a:t>
            </a:r>
          </a:p>
          <a:p>
            <a:pPr marL="0" indent="0">
              <a:lnSpc>
                <a:spcPct val="100000"/>
              </a:lnSpc>
              <a:spcBef>
                <a:spcPts val="0"/>
              </a:spcBef>
              <a:buNone/>
            </a:pPr>
            <a:endParaRPr lang="en-US" sz="2400" dirty="0"/>
          </a:p>
          <a:p>
            <a:pPr marL="0" indent="0">
              <a:lnSpc>
                <a:spcPct val="100000"/>
              </a:lnSpc>
              <a:spcBef>
                <a:spcPts val="0"/>
              </a:spcBef>
              <a:buNone/>
            </a:pPr>
            <a:endParaRPr lang="en-US" sz="2400" dirty="0" smtClean="0"/>
          </a:p>
          <a:p>
            <a:pPr marL="0" indent="0">
              <a:lnSpc>
                <a:spcPct val="100000"/>
              </a:lnSpc>
              <a:spcBef>
                <a:spcPts val="0"/>
              </a:spcBef>
              <a:buNone/>
            </a:pPr>
            <a:endParaRPr lang="en-US" sz="2400" dirty="0"/>
          </a:p>
          <a:p>
            <a:pPr marL="0" indent="0">
              <a:lnSpc>
                <a:spcPct val="100000"/>
              </a:lnSpc>
              <a:spcBef>
                <a:spcPts val="0"/>
              </a:spcBef>
              <a:buNone/>
            </a:pPr>
            <a:endParaRPr lang="en-US" sz="2400" dirty="0" smtClean="0"/>
          </a:p>
          <a:p>
            <a:pPr marL="0" indent="0">
              <a:lnSpc>
                <a:spcPct val="100000"/>
              </a:lnSpc>
              <a:spcBef>
                <a:spcPts val="0"/>
              </a:spcBef>
              <a:buNone/>
            </a:pPr>
            <a:endParaRPr lang="en-US" sz="2400" dirty="0"/>
          </a:p>
          <a:p>
            <a:pPr marL="0" indent="0">
              <a:lnSpc>
                <a:spcPct val="100000"/>
              </a:lnSpc>
              <a:spcBef>
                <a:spcPts val="0"/>
              </a:spcBef>
              <a:buNone/>
            </a:pPr>
            <a:r>
              <a:rPr lang="en-US" sz="2400" dirty="0" smtClean="0"/>
              <a:t>&lt;Side Note&gt;</a:t>
            </a:r>
            <a:endParaRPr lang="en-US" sz="2400" dirty="0"/>
          </a:p>
          <a:p>
            <a:pPr marL="0" indent="0">
              <a:lnSpc>
                <a:spcPct val="100000"/>
              </a:lnSpc>
              <a:spcBef>
                <a:spcPts val="0"/>
              </a:spcBef>
              <a:buNone/>
            </a:pPr>
            <a:r>
              <a:rPr lang="en-US" sz="2400" dirty="0" smtClean="0"/>
              <a:t>-&gt; Ventral Stream: involve with simple memory processing such as simple melodies comparison</a:t>
            </a:r>
          </a:p>
          <a:p>
            <a:pPr marL="0" indent="0">
              <a:lnSpc>
                <a:spcPct val="100000"/>
              </a:lnSpc>
              <a:spcBef>
                <a:spcPts val="0"/>
              </a:spcBef>
              <a:buNone/>
            </a:pPr>
            <a:endParaRPr lang="en-US" sz="2400" dirty="0"/>
          </a:p>
          <a:p>
            <a:pPr marL="0" indent="0">
              <a:lnSpc>
                <a:spcPct val="100000"/>
              </a:lnSpc>
              <a:spcBef>
                <a:spcPts val="0"/>
              </a:spcBef>
              <a:buNone/>
            </a:pPr>
            <a:r>
              <a:rPr lang="en-US" sz="2400" dirty="0" smtClean="0"/>
              <a:t>-&gt; Dorsal Stream: involve with high-level processing such as memory manipulation </a:t>
            </a:r>
          </a:p>
          <a:p>
            <a:pPr marL="0" indent="0">
              <a:lnSpc>
                <a:spcPct val="100000"/>
              </a:lnSpc>
              <a:spcBef>
                <a:spcPts val="0"/>
              </a:spcBef>
              <a:buNone/>
            </a:pPr>
            <a:endParaRPr lang="en-US" sz="2000" dirty="0"/>
          </a:p>
          <a:p>
            <a:pPr marL="0" indent="0">
              <a:lnSpc>
                <a:spcPct val="100000"/>
              </a:lnSpc>
              <a:spcBef>
                <a:spcPts val="0"/>
              </a:spcBef>
              <a:buNone/>
            </a:pPr>
            <a:endParaRPr lang="en-US" sz="2000" dirty="0"/>
          </a:p>
          <a:p>
            <a:pPr marL="0" indent="0">
              <a:lnSpc>
                <a:spcPct val="100000"/>
              </a:lnSpc>
              <a:spcBef>
                <a:spcPts val="0"/>
              </a:spcBef>
              <a:buNone/>
            </a:pPr>
            <a:endParaRPr lang="en-US" sz="2000" dirty="0" smtClean="0"/>
          </a:p>
          <a:p>
            <a:pPr marL="0" indent="0">
              <a:lnSpc>
                <a:spcPct val="100000"/>
              </a:lnSpc>
              <a:spcBef>
                <a:spcPts val="0"/>
              </a:spcBef>
              <a:buNone/>
            </a:pPr>
            <a:endParaRPr lang="en-US" sz="2000" dirty="0"/>
          </a:p>
          <a:p>
            <a:pPr marL="0" indent="0">
              <a:lnSpc>
                <a:spcPct val="100000"/>
              </a:lnSpc>
              <a:spcBef>
                <a:spcPts val="0"/>
              </a:spcBef>
              <a:buNone/>
            </a:pPr>
            <a:endParaRPr lang="en-US" sz="2000" dirty="0" smtClean="0"/>
          </a:p>
          <a:p>
            <a:pPr marL="0" indent="0">
              <a:lnSpc>
                <a:spcPct val="100000"/>
              </a:lnSpc>
              <a:spcBef>
                <a:spcPts val="0"/>
              </a:spcBef>
              <a:buNone/>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64"/>
            <a:ext cx="4784223" cy="3338132"/>
          </a:xfrm>
          <a:prstGeom prst="rect">
            <a:avLst/>
          </a:prstGeom>
        </p:spPr>
      </p:pic>
      <p:grpSp>
        <p:nvGrpSpPr>
          <p:cNvPr id="5" name="Group 3"/>
          <p:cNvGrpSpPr>
            <a:grpSpLocks/>
          </p:cNvGrpSpPr>
          <p:nvPr/>
        </p:nvGrpSpPr>
        <p:grpSpPr bwMode="auto">
          <a:xfrm>
            <a:off x="103115" y="3474640"/>
            <a:ext cx="4784223" cy="3023696"/>
            <a:chOff x="691752" y="908720"/>
            <a:chExt cx="8113240" cy="3888432"/>
          </a:xfrm>
        </p:grpSpPr>
        <p:pic>
          <p:nvPicPr>
            <p:cNvPr id="6" name="Picture 1"/>
            <p:cNvPicPr>
              <a:picLocks noChangeAspect="1"/>
            </p:cNvPicPr>
            <p:nvPr/>
          </p:nvPicPr>
          <p:blipFill>
            <a:blip r:embed="rId4">
              <a:extLst>
                <a:ext uri="{28A0092B-C50C-407E-A947-70E740481C1C}">
                  <a14:useLocalDpi xmlns:a14="http://schemas.microsoft.com/office/drawing/2010/main" val="0"/>
                </a:ext>
              </a:extLst>
            </a:blip>
            <a:srcRect l="5782" t="9766" r="5157" b="19315"/>
            <a:stretch>
              <a:fillRect/>
            </a:stretch>
          </p:blipFill>
          <p:spPr bwMode="auto">
            <a:xfrm>
              <a:off x="691752" y="908720"/>
              <a:ext cx="8113240" cy="3888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6228184" y="3068960"/>
              <a:ext cx="2576808" cy="1728192"/>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solidFill>
                  <a:srgbClr val="000000"/>
                </a:solidFill>
                <a:latin typeface="Times New Roman" panose="02020603050405020304" pitchFamily="18" charset="0"/>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0454" y="1411349"/>
            <a:ext cx="3670631" cy="1711861"/>
          </a:xfrm>
          <a:prstGeom prst="rect">
            <a:avLst/>
          </a:prstGeom>
        </p:spPr>
      </p:pic>
    </p:spTree>
    <p:extLst>
      <p:ext uri="{BB962C8B-B14F-4D97-AF65-F5344CB8AC3E}">
        <p14:creationId xmlns:p14="http://schemas.microsoft.com/office/powerpoint/2010/main" val="405782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20"/>
          <p:cNvSpPr txBox="1">
            <a:spLocks noChangeArrowheads="1"/>
          </p:cNvSpPr>
          <p:nvPr/>
        </p:nvSpPr>
        <p:spPr bwMode="auto">
          <a:xfrm>
            <a:off x="8804331" y="6340483"/>
            <a:ext cx="3159699" cy="510778"/>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pPr algn="r"/>
            <a:r>
              <a:rPr lang="fr-FR" dirty="0" smtClean="0"/>
              <a:t>Philippe</a:t>
            </a:r>
            <a:endParaRPr lang="fr-FR" dirty="0"/>
          </a:p>
        </p:txBody>
      </p:sp>
      <p:sp>
        <p:nvSpPr>
          <p:cNvPr id="8" name="Content Placeholder 2"/>
          <p:cNvSpPr>
            <a:spLocks noGrp="1"/>
          </p:cNvSpPr>
          <p:nvPr>
            <p:ph idx="1"/>
          </p:nvPr>
        </p:nvSpPr>
        <p:spPr>
          <a:xfrm>
            <a:off x="0" y="1"/>
            <a:ext cx="12192000" cy="914400"/>
          </a:xfrm>
        </p:spPr>
        <p:txBody>
          <a:bodyPr>
            <a:normAutofit/>
          </a:bodyPr>
          <a:lstStyle/>
          <a:p>
            <a:pPr marL="0" indent="0" algn="ctr">
              <a:buNone/>
            </a:pPr>
            <a:r>
              <a:rPr lang="en-US" sz="6000" dirty="0" smtClean="0"/>
              <a:t>Auditory Tasks</a:t>
            </a:r>
            <a:endParaRPr lang="en-US" sz="6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7796"/>
          <a:stretch/>
        </p:blipFill>
        <p:spPr>
          <a:xfrm>
            <a:off x="1774400" y="1191303"/>
            <a:ext cx="9326987" cy="4372589"/>
          </a:xfrm>
          <a:prstGeom prst="rect">
            <a:avLst/>
          </a:prstGeom>
        </p:spPr>
      </p:pic>
    </p:spTree>
    <p:extLst>
      <p:ext uri="{BB962C8B-B14F-4D97-AF65-F5344CB8AC3E}">
        <p14:creationId xmlns:p14="http://schemas.microsoft.com/office/powerpoint/2010/main" val="1717595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90074"/>
            <a:ext cx="5303520" cy="2967926"/>
          </a:xfrm>
        </p:spPr>
        <p:txBody>
          <a:bodyPr>
            <a:normAutofit fontScale="92500" lnSpcReduction="20000"/>
          </a:bodyPr>
          <a:lstStyle/>
          <a:p>
            <a:pPr marR="0" lvl="0" defTabSz="914400" eaLnBrk="1" fontAlgn="auto" latinLnBrk="0" hangingPunct="1">
              <a:lnSpc>
                <a:spcPct val="100000"/>
              </a:lnSpc>
              <a:spcBef>
                <a:spcPts val="0"/>
              </a:spcBef>
              <a:spcAft>
                <a:spcPts val="0"/>
              </a:spcAft>
              <a:buClrTx/>
              <a:buSzTx/>
              <a:buFont typeface="Arial" charset="0"/>
              <a:buChar char="•"/>
              <a:tabLst/>
              <a:defRPr/>
            </a:pPr>
            <a:endParaRPr lang="en-US" sz="2400" dirty="0"/>
          </a:p>
          <a:p>
            <a:pPr marR="0" lvl="0" defTabSz="914400" eaLnBrk="1" fontAlgn="auto" latinLnBrk="0" hangingPunct="1">
              <a:lnSpc>
                <a:spcPct val="100000"/>
              </a:lnSpc>
              <a:spcBef>
                <a:spcPts val="0"/>
              </a:spcBef>
              <a:spcAft>
                <a:spcPts val="0"/>
              </a:spcAft>
              <a:buClrTx/>
              <a:buSzTx/>
              <a:buFont typeface="Arial" charset="0"/>
              <a:buChar char="•"/>
              <a:tabLst/>
              <a:defRPr/>
            </a:pPr>
            <a:endParaRPr lang="en-US" dirty="0" smtClean="0"/>
          </a:p>
          <a:p>
            <a:pPr marL="0" marR="0" lvl="0" indent="0" defTabSz="914400" eaLnBrk="1" fontAlgn="auto" latinLnBrk="0" hangingPunct="1">
              <a:lnSpc>
                <a:spcPct val="100000"/>
              </a:lnSpc>
              <a:spcBef>
                <a:spcPts val="0"/>
              </a:spcBef>
              <a:spcAft>
                <a:spcPts val="0"/>
              </a:spcAft>
              <a:buClrTx/>
              <a:buSzTx/>
              <a:buNone/>
              <a:tabLst/>
              <a:defRPr/>
            </a:pPr>
            <a:r>
              <a:rPr lang="en-US" dirty="0" smtClean="0"/>
              <a:t>“</a:t>
            </a:r>
            <a:r>
              <a:rPr lang="en-US" dirty="0"/>
              <a:t>I</a:t>
            </a:r>
            <a:r>
              <a:rPr lang="en-US" dirty="0" smtClean="0"/>
              <a:t>ncreased activity in the dorsal auditory stream supports </a:t>
            </a:r>
            <a:r>
              <a:rPr lang="en-US" b="1" dirty="0" smtClean="0"/>
              <a:t>correct manipulation </a:t>
            </a:r>
            <a:r>
              <a:rPr lang="en-US" dirty="0" smtClean="0"/>
              <a:t>of auditory information in memory”</a:t>
            </a:r>
          </a:p>
          <a:p>
            <a:pPr marL="0" marR="0" lvl="0" indent="0" defTabSz="914400" eaLnBrk="1" fontAlgn="auto" latinLnBrk="0" hangingPunct="1">
              <a:lnSpc>
                <a:spcPct val="100000"/>
              </a:lnSpc>
              <a:spcBef>
                <a:spcPts val="0"/>
              </a:spcBef>
              <a:spcAft>
                <a:spcPts val="0"/>
              </a:spcAft>
              <a:buClrTx/>
              <a:buSzTx/>
              <a:buNone/>
              <a:tabLst/>
              <a:defRPr/>
            </a:pPr>
            <a:endParaRPr lang="en-US" dirty="0" smtClean="0"/>
          </a:p>
          <a:p>
            <a:pPr marL="0" marR="0" lvl="0" indent="0" defTabSz="914400" eaLnBrk="1" fontAlgn="auto" latinLnBrk="0" hangingPunct="1">
              <a:lnSpc>
                <a:spcPct val="100000"/>
              </a:lnSpc>
              <a:spcBef>
                <a:spcPts val="0"/>
              </a:spcBef>
              <a:spcAft>
                <a:spcPts val="0"/>
              </a:spcAft>
              <a:buClrTx/>
              <a:buSzTx/>
              <a:buNone/>
              <a:tabLst/>
              <a:defRPr/>
            </a:pPr>
            <a:endParaRPr lang="en-US" dirty="0"/>
          </a:p>
          <a:p>
            <a:pPr marL="0" marR="0" lvl="0" indent="0" defTabSz="914400" eaLnBrk="1" fontAlgn="auto" latinLnBrk="0" hangingPunct="1">
              <a:lnSpc>
                <a:spcPct val="100000"/>
              </a:lnSpc>
              <a:spcBef>
                <a:spcPts val="0"/>
              </a:spcBef>
              <a:spcAft>
                <a:spcPts val="0"/>
              </a:spcAft>
              <a:buClrTx/>
              <a:buSzTx/>
              <a:buNone/>
              <a:tabLst/>
              <a:defRPr/>
            </a:pPr>
            <a:r>
              <a:rPr lang="en-US" dirty="0" smtClean="0"/>
              <a:t>Philippe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039"/>
            <a:ext cx="5061665" cy="381403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520" y="76039"/>
            <a:ext cx="6888480" cy="6781961"/>
          </a:xfrm>
          <a:prstGeom prst="rect">
            <a:avLst/>
          </a:prstGeom>
        </p:spPr>
      </p:pic>
    </p:spTree>
    <p:extLst>
      <p:ext uri="{BB962C8B-B14F-4D97-AF65-F5344CB8AC3E}">
        <p14:creationId xmlns:p14="http://schemas.microsoft.com/office/powerpoint/2010/main" val="11543519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3"/>
          <p:cNvSpPr txBox="1">
            <a:spLocks/>
          </p:cNvSpPr>
          <p:nvPr/>
        </p:nvSpPr>
        <p:spPr>
          <a:xfrm>
            <a:off x="0" y="-6544"/>
            <a:ext cx="12192000" cy="492443"/>
          </a:xfrm>
          <a:prstGeom prst="rect">
            <a:avLst/>
          </a:prstGeom>
          <a:solidFill>
            <a:srgbClr val="DCE6F2"/>
          </a:solidFill>
          <a:ln w="38100">
            <a:solidFill>
              <a:schemeClr val="tx1"/>
            </a:solidFill>
          </a:ln>
        </p:spPr>
        <p:txBody>
          <a:bodyPr vert="horz" wrap="square" lIns="91440" tIns="45720" rIns="91440" bIns="45720" rtlCol="0" anchor="ctr">
            <a:spAutoFit/>
          </a:bodyPr>
          <a:lstStyle/>
          <a:p>
            <a:pPr algn="ctr">
              <a:spcBef>
                <a:spcPct val="0"/>
              </a:spcBef>
              <a:defRPr/>
            </a:pPr>
            <a:r>
              <a:rPr lang="en-US" sz="2600" b="1" dirty="0">
                <a:latin typeface="Arial" pitchFamily="34" charset="0"/>
                <a:cs typeface="Arial" pitchFamily="34" charset="0"/>
              </a:rPr>
              <a:t>Theta activity in the dorsal pathway predicts participants’ performances</a:t>
            </a:r>
            <a:endParaRPr lang="fr-FR" sz="2600" b="1" dirty="0">
              <a:latin typeface="Arial" pitchFamily="34" charset="0"/>
              <a:cs typeface="Arial" pitchFamily="34" charset="0"/>
            </a:endParaRPr>
          </a:p>
        </p:txBody>
      </p:sp>
      <p:pic>
        <p:nvPicPr>
          <p:cNvPr id="2" name="Image 1"/>
          <p:cNvPicPr>
            <a:picLocks noChangeAspect="1"/>
          </p:cNvPicPr>
          <p:nvPr/>
        </p:nvPicPr>
        <p:blipFill rotWithShape="1">
          <a:blip r:embed="rId3"/>
          <a:srcRect l="9329" t="72848" r="64802"/>
          <a:stretch/>
        </p:blipFill>
        <p:spPr>
          <a:xfrm>
            <a:off x="7645389" y="1165432"/>
            <a:ext cx="3434920" cy="3443946"/>
          </a:xfrm>
          <a:prstGeom prst="rect">
            <a:avLst/>
          </a:prstGeom>
        </p:spPr>
      </p:pic>
      <p:pic>
        <p:nvPicPr>
          <p:cNvPr id="51" name="Image 50"/>
          <p:cNvPicPr>
            <a:picLocks noChangeAspect="1"/>
          </p:cNvPicPr>
          <p:nvPr/>
        </p:nvPicPr>
        <p:blipFill rotWithShape="1">
          <a:blip r:embed="rId3"/>
          <a:srcRect l="-1" t="40061" r="52332" b="30957"/>
          <a:stretch/>
        </p:blipFill>
        <p:spPr>
          <a:xfrm>
            <a:off x="1329971" y="1557225"/>
            <a:ext cx="5408909" cy="3211202"/>
          </a:xfrm>
          <a:prstGeom prst="rect">
            <a:avLst/>
          </a:prstGeom>
        </p:spPr>
      </p:pic>
      <p:sp>
        <p:nvSpPr>
          <p:cNvPr id="13" name="ZoneTexte 12"/>
          <p:cNvSpPr txBox="1"/>
          <p:nvPr/>
        </p:nvSpPr>
        <p:spPr>
          <a:xfrm>
            <a:off x="1209946" y="1139940"/>
            <a:ext cx="2880320" cy="369332"/>
          </a:xfrm>
          <a:prstGeom prst="rect">
            <a:avLst/>
          </a:prstGeom>
          <a:noFill/>
        </p:spPr>
        <p:txBody>
          <a:bodyPr wrap="square" rtlCol="0">
            <a:spAutoFit/>
          </a:bodyPr>
          <a:lstStyle/>
          <a:p>
            <a:pPr algn="ctr"/>
            <a:r>
              <a:rPr lang="fr-FR" i="1" dirty="0">
                <a:latin typeface="Arial"/>
                <a:cs typeface="Arial"/>
              </a:rPr>
              <a:t>Manipulation vs Simple </a:t>
            </a:r>
          </a:p>
        </p:txBody>
      </p:sp>
      <p:sp>
        <p:nvSpPr>
          <p:cNvPr id="3" name="Rectangle 2"/>
          <p:cNvSpPr/>
          <p:nvPr/>
        </p:nvSpPr>
        <p:spPr>
          <a:xfrm>
            <a:off x="3874242" y="1066194"/>
            <a:ext cx="3024336" cy="646331"/>
          </a:xfrm>
          <a:prstGeom prst="rect">
            <a:avLst/>
          </a:prstGeom>
        </p:spPr>
        <p:txBody>
          <a:bodyPr wrap="square">
            <a:spAutoFit/>
          </a:bodyPr>
          <a:lstStyle/>
          <a:p>
            <a:pPr algn="ctr"/>
            <a:r>
              <a:rPr lang="fr-FR" i="1" dirty="0">
                <a:latin typeface="Arial"/>
                <a:cs typeface="Arial"/>
              </a:rPr>
              <a:t>Correct vs Incorrect trials</a:t>
            </a:r>
          </a:p>
          <a:p>
            <a:pPr algn="ctr"/>
            <a:r>
              <a:rPr lang="fr-FR" i="1" dirty="0">
                <a:latin typeface="Arial"/>
                <a:cs typeface="Arial"/>
              </a:rPr>
              <a:t> Manipulations </a:t>
            </a:r>
            <a:r>
              <a:rPr lang="fr-FR" i="1" dirty="0" err="1">
                <a:latin typeface="Arial"/>
                <a:cs typeface="Arial"/>
              </a:rPr>
              <a:t>Task</a:t>
            </a:r>
            <a:endParaRPr lang="fr-FR" i="1" dirty="0">
              <a:latin typeface="Arial"/>
              <a:cs typeface="Arial"/>
            </a:endParaRPr>
          </a:p>
        </p:txBody>
      </p:sp>
      <p:sp>
        <p:nvSpPr>
          <p:cNvPr id="12" name="ZoneTexte 20"/>
          <p:cNvSpPr txBox="1">
            <a:spLocks noChangeArrowheads="1"/>
          </p:cNvSpPr>
          <p:nvPr/>
        </p:nvSpPr>
        <p:spPr bwMode="auto">
          <a:xfrm>
            <a:off x="2135560" y="5229203"/>
            <a:ext cx="7848872" cy="919401"/>
          </a:xfrm>
          <a:prstGeom prst="roundRect">
            <a:avLst/>
          </a:prstGeom>
          <a:solidFill>
            <a:schemeClr val="bg1"/>
          </a:solidFill>
          <a:ln w="9525">
            <a:solidFill>
              <a:schemeClr val="tx1"/>
            </a:solidFill>
            <a:miter lim="800000"/>
            <a:headEnd/>
            <a:tailEnd/>
          </a:ln>
        </p:spPr>
        <p:txBody>
          <a:bodyPr wrap="square">
            <a:spAutoFit/>
          </a:bodyPr>
          <a:lstStyle/>
          <a:p>
            <a:pPr algn="ctr"/>
            <a:r>
              <a:rPr lang="en-US" sz="2400" dirty="0"/>
              <a:t>Theta power in the dorsal pathway during the retention period predicts participants manipulation abilities </a:t>
            </a:r>
            <a:endParaRPr lang="fr-FR" sz="2400" i="1" dirty="0"/>
          </a:p>
        </p:txBody>
      </p:sp>
      <p:sp>
        <p:nvSpPr>
          <p:cNvPr id="8" name="ZoneTexte 20"/>
          <p:cNvSpPr txBox="1">
            <a:spLocks noChangeArrowheads="1"/>
          </p:cNvSpPr>
          <p:nvPr/>
        </p:nvSpPr>
        <p:spPr bwMode="auto">
          <a:xfrm>
            <a:off x="8973050" y="6347222"/>
            <a:ext cx="3159699" cy="510778"/>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pPr algn="r"/>
            <a:r>
              <a:rPr lang="fr-FR" dirty="0" smtClean="0"/>
              <a:t>Philippe</a:t>
            </a:r>
            <a:endParaRPr lang="fr-FR" dirty="0"/>
          </a:p>
        </p:txBody>
      </p:sp>
    </p:spTree>
    <p:extLst>
      <p:ext uri="{BB962C8B-B14F-4D97-AF65-F5344CB8AC3E}">
        <p14:creationId xmlns:p14="http://schemas.microsoft.com/office/powerpoint/2010/main" val="1622274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l="60010" t="14294" r="10064" b="43590"/>
          <a:stretch>
            <a:fillRect/>
          </a:stretch>
        </p:blipFill>
        <p:spPr bwMode="auto">
          <a:xfrm>
            <a:off x="6155034" y="1268764"/>
            <a:ext cx="1810072" cy="2088231"/>
          </a:xfrm>
          <a:prstGeom prst="rect">
            <a:avLst/>
          </a:prstGeom>
          <a:noFill/>
          <a:ln w="9525">
            <a:noFill/>
            <a:miter lim="800000"/>
            <a:headEnd/>
            <a:tailEnd/>
          </a:ln>
        </p:spPr>
      </p:pic>
      <p:sp>
        <p:nvSpPr>
          <p:cNvPr id="5" name="ZoneTexte 4"/>
          <p:cNvSpPr txBox="1"/>
          <p:nvPr/>
        </p:nvSpPr>
        <p:spPr>
          <a:xfrm>
            <a:off x="5917770" y="3212976"/>
            <a:ext cx="2491680" cy="338554"/>
          </a:xfrm>
          <a:prstGeom prst="rect">
            <a:avLst/>
          </a:prstGeom>
          <a:noFill/>
        </p:spPr>
        <p:txBody>
          <a:bodyPr wrap="square" rtlCol="0">
            <a:spAutoFit/>
          </a:bodyPr>
          <a:lstStyle/>
          <a:p>
            <a:pPr algn="ctr"/>
            <a:r>
              <a:rPr lang="fr-FR" sz="1600" i="1" dirty="0">
                <a:latin typeface="Arial"/>
                <a:cs typeface="Arial"/>
              </a:rPr>
              <a:t>Albouy et al., 2017</a:t>
            </a:r>
          </a:p>
        </p:txBody>
      </p:sp>
      <p:sp>
        <p:nvSpPr>
          <p:cNvPr id="10" name="ZoneTexte 9"/>
          <p:cNvSpPr txBox="1"/>
          <p:nvPr/>
        </p:nvSpPr>
        <p:spPr>
          <a:xfrm>
            <a:off x="1400672" y="3212976"/>
            <a:ext cx="2491680" cy="338554"/>
          </a:xfrm>
          <a:prstGeom prst="rect">
            <a:avLst/>
          </a:prstGeom>
          <a:noFill/>
        </p:spPr>
        <p:txBody>
          <a:bodyPr wrap="square" rtlCol="0">
            <a:spAutoFit/>
          </a:bodyPr>
          <a:lstStyle/>
          <a:p>
            <a:pPr algn="ctr"/>
            <a:r>
              <a:rPr lang="fr-FR" sz="1600" i="1" dirty="0" err="1">
                <a:latin typeface="Arial"/>
                <a:cs typeface="Arial"/>
              </a:rPr>
              <a:t>Zatorre</a:t>
            </a:r>
            <a:r>
              <a:rPr lang="fr-FR" sz="1600" i="1" dirty="0">
                <a:latin typeface="Arial"/>
                <a:cs typeface="Arial"/>
              </a:rPr>
              <a:t> et al., 2010</a:t>
            </a:r>
          </a:p>
        </p:txBody>
      </p:sp>
      <p:sp>
        <p:nvSpPr>
          <p:cNvPr id="11" name="ZoneTexte 10"/>
          <p:cNvSpPr txBox="1"/>
          <p:nvPr/>
        </p:nvSpPr>
        <p:spPr>
          <a:xfrm>
            <a:off x="3659221" y="3212976"/>
            <a:ext cx="2491680" cy="338554"/>
          </a:xfrm>
          <a:prstGeom prst="rect">
            <a:avLst/>
          </a:prstGeom>
          <a:noFill/>
        </p:spPr>
        <p:txBody>
          <a:bodyPr wrap="square" rtlCol="0">
            <a:spAutoFit/>
          </a:bodyPr>
          <a:lstStyle/>
          <a:p>
            <a:pPr algn="ctr"/>
            <a:r>
              <a:rPr lang="fr-FR" sz="1600" i="1" dirty="0">
                <a:latin typeface="Arial"/>
                <a:cs typeface="Arial"/>
              </a:rPr>
              <a:t>Foster et al., 2013</a:t>
            </a:r>
          </a:p>
        </p:txBody>
      </p:sp>
      <p:pic>
        <p:nvPicPr>
          <p:cNvPr id="12" name="Image 11"/>
          <p:cNvPicPr>
            <a:picLocks noChangeAspect="1"/>
          </p:cNvPicPr>
          <p:nvPr/>
        </p:nvPicPr>
        <p:blipFill>
          <a:blip r:embed="rId4"/>
          <a:stretch>
            <a:fillRect/>
          </a:stretch>
        </p:blipFill>
        <p:spPr>
          <a:xfrm>
            <a:off x="1864374" y="1319372"/>
            <a:ext cx="1535464" cy="1908666"/>
          </a:xfrm>
          <a:prstGeom prst="rect">
            <a:avLst/>
          </a:prstGeom>
        </p:spPr>
      </p:pic>
      <p:pic>
        <p:nvPicPr>
          <p:cNvPr id="13" name="Image 12"/>
          <p:cNvPicPr>
            <a:picLocks noChangeAspect="1"/>
          </p:cNvPicPr>
          <p:nvPr/>
        </p:nvPicPr>
        <p:blipFill>
          <a:blip r:embed="rId5"/>
          <a:stretch>
            <a:fillRect/>
          </a:stretch>
        </p:blipFill>
        <p:spPr>
          <a:xfrm>
            <a:off x="4067861" y="1181691"/>
            <a:ext cx="1419153" cy="2096958"/>
          </a:xfrm>
          <a:prstGeom prst="rect">
            <a:avLst/>
          </a:prstGeom>
        </p:spPr>
      </p:pic>
      <p:sp>
        <p:nvSpPr>
          <p:cNvPr id="14" name="ZoneTexte 13"/>
          <p:cNvSpPr txBox="1"/>
          <p:nvPr/>
        </p:nvSpPr>
        <p:spPr>
          <a:xfrm>
            <a:off x="2927649" y="692696"/>
            <a:ext cx="6408712" cy="523220"/>
          </a:xfrm>
          <a:prstGeom prst="rect">
            <a:avLst/>
          </a:prstGeom>
          <a:noFill/>
        </p:spPr>
        <p:txBody>
          <a:bodyPr wrap="square" rtlCol="0">
            <a:spAutoFit/>
          </a:bodyPr>
          <a:lstStyle/>
          <a:p>
            <a:pPr algn="ctr"/>
            <a:r>
              <a:rPr lang="fr-FR" sz="2800" dirty="0">
                <a:latin typeface="Arial"/>
                <a:cs typeface="Arial"/>
              </a:rPr>
              <a:t>Manipulation of </a:t>
            </a:r>
            <a:r>
              <a:rPr lang="fr-FR" sz="2800" dirty="0" err="1">
                <a:latin typeface="Arial"/>
                <a:cs typeface="Arial"/>
              </a:rPr>
              <a:t>Melodies</a:t>
            </a:r>
            <a:r>
              <a:rPr lang="fr-FR" sz="2800" dirty="0">
                <a:latin typeface="Arial"/>
                <a:cs typeface="Arial"/>
              </a:rPr>
              <a:t> in Memory</a:t>
            </a:r>
          </a:p>
        </p:txBody>
      </p:sp>
      <p:pic>
        <p:nvPicPr>
          <p:cNvPr id="15" name="Picture 5" descr="WM_all_diff_vs_easy_all_crop.jpg"/>
          <p:cNvPicPr>
            <a:picLocks noChangeAspect="1"/>
          </p:cNvPicPr>
          <p:nvPr/>
        </p:nvPicPr>
        <p:blipFill>
          <a:blip r:embed="rId6" cstate="print"/>
          <a:stretch>
            <a:fillRect/>
          </a:stretch>
        </p:blipFill>
        <p:spPr>
          <a:xfrm>
            <a:off x="8633126" y="1196752"/>
            <a:ext cx="1639338" cy="1944216"/>
          </a:xfrm>
          <a:prstGeom prst="rect">
            <a:avLst/>
          </a:prstGeom>
        </p:spPr>
      </p:pic>
      <p:sp>
        <p:nvSpPr>
          <p:cNvPr id="16" name="ZoneTexte 15"/>
          <p:cNvSpPr txBox="1"/>
          <p:nvPr/>
        </p:nvSpPr>
        <p:spPr>
          <a:xfrm>
            <a:off x="8176320" y="3212976"/>
            <a:ext cx="2491680" cy="584776"/>
          </a:xfrm>
          <a:prstGeom prst="rect">
            <a:avLst/>
          </a:prstGeom>
          <a:noFill/>
        </p:spPr>
        <p:txBody>
          <a:bodyPr wrap="square" rtlCol="0">
            <a:spAutoFit/>
          </a:bodyPr>
          <a:lstStyle/>
          <a:p>
            <a:pPr algn="ctr"/>
            <a:r>
              <a:rPr lang="fr-FR" sz="1600" i="1" dirty="0" err="1">
                <a:latin typeface="Arial"/>
                <a:cs typeface="Arial"/>
              </a:rPr>
              <a:t>Malinovitch</a:t>
            </a:r>
            <a:r>
              <a:rPr lang="fr-FR" sz="1600" i="1" dirty="0">
                <a:latin typeface="Arial"/>
                <a:cs typeface="Arial"/>
              </a:rPr>
              <a:t> et al, in </a:t>
            </a:r>
            <a:r>
              <a:rPr lang="fr-FR" sz="1600" i="1" dirty="0" err="1">
                <a:latin typeface="Arial"/>
                <a:cs typeface="Arial"/>
              </a:rPr>
              <a:t>preparation</a:t>
            </a:r>
            <a:endParaRPr lang="fr-FR" sz="1600" i="1" dirty="0">
              <a:latin typeface="Arial"/>
              <a:cs typeface="Arial"/>
            </a:endParaRPr>
          </a:p>
        </p:txBody>
      </p:sp>
      <p:sp>
        <p:nvSpPr>
          <p:cNvPr id="9" name="Rectangle à coins arrondis 8"/>
          <p:cNvSpPr/>
          <p:nvPr/>
        </p:nvSpPr>
        <p:spPr>
          <a:xfrm>
            <a:off x="1688545" y="692696"/>
            <a:ext cx="8964488" cy="3096344"/>
          </a:xfrm>
          <a:prstGeom prst="roundRect">
            <a:avLst/>
          </a:prstGeom>
          <a:solidFill>
            <a:schemeClr val="tx1">
              <a:lumMod val="50000"/>
              <a:lumOff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7" name="Image 16"/>
          <p:cNvPicPr>
            <a:picLocks noChangeAspect="1"/>
          </p:cNvPicPr>
          <p:nvPr/>
        </p:nvPicPr>
        <p:blipFill rotWithShape="1">
          <a:blip r:embed="rId7"/>
          <a:srcRect l="35267" r="38785"/>
          <a:stretch/>
        </p:blipFill>
        <p:spPr>
          <a:xfrm>
            <a:off x="4871866" y="4221088"/>
            <a:ext cx="1933097" cy="2376264"/>
          </a:xfrm>
          <a:prstGeom prst="rect">
            <a:avLst/>
          </a:prstGeom>
        </p:spPr>
      </p:pic>
      <p:sp>
        <p:nvSpPr>
          <p:cNvPr id="18" name="ZoneTexte 17"/>
          <p:cNvSpPr txBox="1"/>
          <p:nvPr/>
        </p:nvSpPr>
        <p:spPr>
          <a:xfrm>
            <a:off x="4727848" y="6487930"/>
            <a:ext cx="2491680" cy="338554"/>
          </a:xfrm>
          <a:prstGeom prst="rect">
            <a:avLst/>
          </a:prstGeom>
          <a:noFill/>
        </p:spPr>
        <p:txBody>
          <a:bodyPr wrap="square" rtlCol="0">
            <a:spAutoFit/>
          </a:bodyPr>
          <a:lstStyle/>
          <a:p>
            <a:pPr algn="ctr"/>
            <a:r>
              <a:rPr lang="fr-FR" sz="1600" i="1" dirty="0" err="1">
                <a:latin typeface="Arial"/>
                <a:cs typeface="Arial"/>
              </a:rPr>
              <a:t>Zago</a:t>
            </a:r>
            <a:r>
              <a:rPr lang="fr-FR" sz="1600" i="1" dirty="0">
                <a:latin typeface="Arial"/>
                <a:cs typeface="Arial"/>
              </a:rPr>
              <a:t> et al., 2008</a:t>
            </a:r>
          </a:p>
        </p:txBody>
      </p:sp>
      <p:sp>
        <p:nvSpPr>
          <p:cNvPr id="19" name="ZoneTexte 18"/>
          <p:cNvSpPr txBox="1"/>
          <p:nvPr/>
        </p:nvSpPr>
        <p:spPr>
          <a:xfrm>
            <a:off x="1703513" y="3789040"/>
            <a:ext cx="8784976" cy="523220"/>
          </a:xfrm>
          <a:prstGeom prst="rect">
            <a:avLst/>
          </a:prstGeom>
          <a:noFill/>
        </p:spPr>
        <p:txBody>
          <a:bodyPr wrap="square" rtlCol="0">
            <a:spAutoFit/>
          </a:bodyPr>
          <a:lstStyle/>
          <a:p>
            <a:pPr algn="ctr"/>
            <a:r>
              <a:rPr lang="en-CA" sz="2800">
                <a:latin typeface="Arial"/>
                <a:cs typeface="Arial"/>
              </a:rPr>
              <a:t>Quantitative calculation, Visual mental rotation …</a:t>
            </a:r>
          </a:p>
        </p:txBody>
      </p:sp>
    </p:spTree>
    <p:extLst>
      <p:ext uri="{BB962C8B-B14F-4D97-AF65-F5344CB8AC3E}">
        <p14:creationId xmlns:p14="http://schemas.microsoft.com/office/powerpoint/2010/main" val="1962256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999656" y="44624"/>
            <a:ext cx="6768752" cy="1191816"/>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2400" dirty="0" err="1"/>
              <a:t>Fast</a:t>
            </a:r>
            <a:r>
              <a:rPr lang="fr-FR" sz="2400" dirty="0"/>
              <a:t> </a:t>
            </a:r>
            <a:r>
              <a:rPr lang="fr-FR" sz="2400" dirty="0" err="1"/>
              <a:t>periodic</a:t>
            </a:r>
            <a:r>
              <a:rPr lang="fr-FR" sz="2400" dirty="0"/>
              <a:t> </a:t>
            </a:r>
            <a:r>
              <a:rPr lang="fr-FR" sz="2400" dirty="0" err="1"/>
              <a:t>visual</a:t>
            </a:r>
            <a:r>
              <a:rPr lang="fr-FR" sz="2400" dirty="0"/>
              <a:t> stimulation </a:t>
            </a:r>
          </a:p>
          <a:p>
            <a:pPr algn="ctr"/>
            <a:r>
              <a:rPr lang="fr-FR" sz="2400" dirty="0"/>
              <a:t>(</a:t>
            </a:r>
            <a:r>
              <a:rPr lang="fr-FR" sz="2400" dirty="0" err="1"/>
              <a:t>Steady</a:t>
            </a:r>
            <a:r>
              <a:rPr lang="fr-FR" sz="2400" dirty="0"/>
              <a:t> state </a:t>
            </a:r>
            <a:r>
              <a:rPr lang="fr-FR" sz="2400" dirty="0" err="1"/>
              <a:t>responses</a:t>
            </a:r>
            <a:r>
              <a:rPr lang="fr-FR" sz="2400" dirty="0"/>
              <a:t>)</a:t>
            </a:r>
          </a:p>
          <a:p>
            <a:pPr algn="ctr"/>
            <a:r>
              <a:rPr lang="fr-FR" sz="1600" dirty="0" err="1"/>
              <a:t>See</a:t>
            </a:r>
            <a:r>
              <a:rPr lang="fr-FR" sz="1600" dirty="0"/>
              <a:t> </a:t>
            </a:r>
            <a:r>
              <a:rPr lang="fr-FR" sz="1600" dirty="0" err="1"/>
              <a:t>Rossion</a:t>
            </a:r>
            <a:r>
              <a:rPr lang="fr-FR" sz="1600" dirty="0"/>
              <a:t> (2014)</a:t>
            </a:r>
          </a:p>
        </p:txBody>
      </p:sp>
      <p:sp>
        <p:nvSpPr>
          <p:cNvPr id="4098" name="AutoShape 2" descr="Full-size image (78 K)"/>
          <p:cNvSpPr>
            <a:spLocks noChangeAspect="1" noChangeArrowheads="1"/>
          </p:cNvSpPr>
          <p:nvPr/>
        </p:nvSpPr>
        <p:spPr bwMode="auto">
          <a:xfrm>
            <a:off x="1679577" y="-2590800"/>
            <a:ext cx="7743825" cy="541020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099" name="Picture 3" descr="C:\Users\Philippe\Pictures\rossion.jpg"/>
          <p:cNvPicPr>
            <a:picLocks noChangeAspect="1" noChangeArrowheads="1"/>
          </p:cNvPicPr>
          <p:nvPr/>
        </p:nvPicPr>
        <p:blipFill>
          <a:blip r:embed="rId3" cstate="print"/>
          <a:srcRect/>
          <a:stretch>
            <a:fillRect/>
          </a:stretch>
        </p:blipFill>
        <p:spPr bwMode="auto">
          <a:xfrm>
            <a:off x="2423593" y="1340768"/>
            <a:ext cx="7897550" cy="5517232"/>
          </a:xfrm>
          <a:prstGeom prst="rect">
            <a:avLst/>
          </a:prstGeom>
          <a:noFill/>
        </p:spPr>
      </p:pic>
      <p:sp>
        <p:nvSpPr>
          <p:cNvPr id="8" name="Rectangle 7"/>
          <p:cNvSpPr/>
          <p:nvPr/>
        </p:nvSpPr>
        <p:spPr>
          <a:xfrm>
            <a:off x="6384033" y="4077072"/>
            <a:ext cx="3384376" cy="2780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00" name="Picture 4"/>
          <p:cNvPicPr>
            <a:picLocks noChangeAspect="1" noChangeArrowheads="1"/>
          </p:cNvPicPr>
          <p:nvPr/>
        </p:nvPicPr>
        <p:blipFill>
          <a:blip r:embed="rId4" cstate="print"/>
          <a:srcRect l="44173" t="27598" r="44617" b="54960"/>
          <a:stretch>
            <a:fillRect/>
          </a:stretch>
        </p:blipFill>
        <p:spPr bwMode="auto">
          <a:xfrm>
            <a:off x="7320136" y="4221091"/>
            <a:ext cx="2376264" cy="2310829"/>
          </a:xfrm>
          <a:prstGeom prst="rect">
            <a:avLst/>
          </a:prstGeom>
          <a:noFill/>
          <a:ln w="9525">
            <a:noFill/>
            <a:miter lim="800000"/>
            <a:headEnd/>
            <a:tailEnd/>
          </a:ln>
        </p:spPr>
      </p:pic>
    </p:spTree>
    <p:extLst>
      <p:ext uri="{BB962C8B-B14F-4D97-AF65-F5344CB8AC3E}">
        <p14:creationId xmlns:p14="http://schemas.microsoft.com/office/powerpoint/2010/main" val="277900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r 22"/>
          <p:cNvGrpSpPr/>
          <p:nvPr/>
        </p:nvGrpSpPr>
        <p:grpSpPr>
          <a:xfrm>
            <a:off x="4295800" y="2204864"/>
            <a:ext cx="6192688" cy="1656184"/>
            <a:chOff x="1979712" y="1484784"/>
            <a:chExt cx="6984776" cy="2088232"/>
          </a:xfrm>
        </p:grpSpPr>
        <p:sp>
          <p:nvSpPr>
            <p:cNvPr id="14" name="Rectangle 13"/>
            <p:cNvSpPr/>
            <p:nvPr/>
          </p:nvSpPr>
          <p:spPr>
            <a:xfrm>
              <a:off x="1979712" y="1484784"/>
              <a:ext cx="6984776" cy="20882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stretch>
              <a:fillRect/>
            </a:stretch>
          </p:blipFill>
          <p:spPr>
            <a:xfrm>
              <a:off x="3563888" y="1556792"/>
              <a:ext cx="2007195" cy="1743090"/>
            </a:xfrm>
            <a:prstGeom prst="rect">
              <a:avLst/>
            </a:prstGeom>
          </p:spPr>
        </p:pic>
        <p:pic>
          <p:nvPicPr>
            <p:cNvPr id="9" name="Image 8"/>
            <p:cNvPicPr>
              <a:picLocks noChangeAspect="1"/>
            </p:cNvPicPr>
            <p:nvPr/>
          </p:nvPicPr>
          <p:blipFill>
            <a:blip r:embed="rId4"/>
            <a:stretch>
              <a:fillRect/>
            </a:stretch>
          </p:blipFill>
          <p:spPr>
            <a:xfrm>
              <a:off x="2628236" y="1556792"/>
              <a:ext cx="1007660" cy="1734964"/>
            </a:xfrm>
            <a:prstGeom prst="rect">
              <a:avLst/>
            </a:prstGeom>
          </p:spPr>
        </p:pic>
        <p:pic>
          <p:nvPicPr>
            <p:cNvPr id="11" name="Image 10"/>
            <p:cNvPicPr>
              <a:picLocks noChangeAspect="1"/>
            </p:cNvPicPr>
            <p:nvPr/>
          </p:nvPicPr>
          <p:blipFill>
            <a:blip r:embed="rId5"/>
            <a:stretch>
              <a:fillRect/>
            </a:stretch>
          </p:blipFill>
          <p:spPr>
            <a:xfrm>
              <a:off x="5148064" y="1484784"/>
              <a:ext cx="1944216" cy="2036200"/>
            </a:xfrm>
            <a:prstGeom prst="rect">
              <a:avLst/>
            </a:prstGeom>
          </p:spPr>
        </p:pic>
        <p:pic>
          <p:nvPicPr>
            <p:cNvPr id="13" name="Image 12"/>
            <p:cNvPicPr>
              <a:picLocks noChangeAspect="1"/>
            </p:cNvPicPr>
            <p:nvPr/>
          </p:nvPicPr>
          <p:blipFill>
            <a:blip r:embed="rId6"/>
            <a:stretch>
              <a:fillRect/>
            </a:stretch>
          </p:blipFill>
          <p:spPr>
            <a:xfrm>
              <a:off x="6804248" y="1844824"/>
              <a:ext cx="2016224" cy="1386154"/>
            </a:xfrm>
            <a:prstGeom prst="rect">
              <a:avLst/>
            </a:prstGeom>
          </p:spPr>
        </p:pic>
      </p:grpSp>
      <p:grpSp>
        <p:nvGrpSpPr>
          <p:cNvPr id="24" name="Grouper 23"/>
          <p:cNvGrpSpPr/>
          <p:nvPr/>
        </p:nvGrpSpPr>
        <p:grpSpPr>
          <a:xfrm>
            <a:off x="4295800" y="4509120"/>
            <a:ext cx="6192688" cy="1656184"/>
            <a:chOff x="1979712" y="4077072"/>
            <a:chExt cx="6984776" cy="2088232"/>
          </a:xfrm>
        </p:grpSpPr>
        <p:sp>
          <p:nvSpPr>
            <p:cNvPr id="16" name="Rectangle 15"/>
            <p:cNvSpPr/>
            <p:nvPr/>
          </p:nvSpPr>
          <p:spPr>
            <a:xfrm>
              <a:off x="1979712" y="4077072"/>
              <a:ext cx="6984776" cy="20882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7" name="Image 16"/>
            <p:cNvPicPr>
              <a:picLocks noChangeAspect="1"/>
            </p:cNvPicPr>
            <p:nvPr/>
          </p:nvPicPr>
          <p:blipFill>
            <a:blip r:embed="rId7"/>
            <a:stretch>
              <a:fillRect/>
            </a:stretch>
          </p:blipFill>
          <p:spPr>
            <a:xfrm>
              <a:off x="2267744" y="4365104"/>
              <a:ext cx="1862557" cy="1497888"/>
            </a:xfrm>
            <a:prstGeom prst="rect">
              <a:avLst/>
            </a:prstGeom>
          </p:spPr>
        </p:pic>
        <p:pic>
          <p:nvPicPr>
            <p:cNvPr id="18" name="Image 17"/>
            <p:cNvPicPr>
              <a:picLocks noChangeAspect="1"/>
            </p:cNvPicPr>
            <p:nvPr/>
          </p:nvPicPr>
          <p:blipFill>
            <a:blip r:embed="rId8"/>
            <a:stretch>
              <a:fillRect/>
            </a:stretch>
          </p:blipFill>
          <p:spPr>
            <a:xfrm>
              <a:off x="3707904" y="4437112"/>
              <a:ext cx="1883169" cy="1341657"/>
            </a:xfrm>
            <a:prstGeom prst="rect">
              <a:avLst/>
            </a:prstGeom>
          </p:spPr>
        </p:pic>
        <p:pic>
          <p:nvPicPr>
            <p:cNvPr id="21" name="Image 20"/>
            <p:cNvPicPr>
              <a:picLocks noChangeAspect="1"/>
            </p:cNvPicPr>
            <p:nvPr/>
          </p:nvPicPr>
          <p:blipFill>
            <a:blip r:embed="rId9"/>
            <a:stretch>
              <a:fillRect/>
            </a:stretch>
          </p:blipFill>
          <p:spPr>
            <a:xfrm>
              <a:off x="5414233" y="4509120"/>
              <a:ext cx="1606039" cy="1224136"/>
            </a:xfrm>
            <a:prstGeom prst="rect">
              <a:avLst/>
            </a:prstGeom>
          </p:spPr>
        </p:pic>
        <p:pic>
          <p:nvPicPr>
            <p:cNvPr id="22" name="Image 21"/>
            <p:cNvPicPr>
              <a:picLocks noChangeAspect="1"/>
            </p:cNvPicPr>
            <p:nvPr/>
          </p:nvPicPr>
          <p:blipFill>
            <a:blip r:embed="rId10"/>
            <a:stretch>
              <a:fillRect/>
            </a:stretch>
          </p:blipFill>
          <p:spPr>
            <a:xfrm>
              <a:off x="7107444" y="4615892"/>
              <a:ext cx="1857044" cy="1045356"/>
            </a:xfrm>
            <a:prstGeom prst="rect">
              <a:avLst/>
            </a:prstGeom>
          </p:spPr>
        </p:pic>
      </p:grpSp>
      <p:sp>
        <p:nvSpPr>
          <p:cNvPr id="27" name="ZoneTexte 26"/>
          <p:cNvSpPr txBox="1"/>
          <p:nvPr/>
        </p:nvSpPr>
        <p:spPr>
          <a:xfrm>
            <a:off x="1631505" y="2564905"/>
            <a:ext cx="2508787" cy="919401"/>
          </a:xfrm>
          <a:prstGeom prst="round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2400" dirty="0" err="1"/>
              <a:t>Rotating</a:t>
            </a:r>
            <a:r>
              <a:rPr lang="fr-FR" sz="2400" dirty="0"/>
              <a:t> </a:t>
            </a:r>
            <a:r>
              <a:rPr lang="fr-FR" sz="2400" dirty="0" err="1"/>
              <a:t>Shepard’s</a:t>
            </a:r>
            <a:r>
              <a:rPr lang="fr-FR" sz="2400" dirty="0"/>
              <a:t> </a:t>
            </a:r>
            <a:r>
              <a:rPr lang="fr-FR" sz="2400" dirty="0" err="1"/>
              <a:t>form</a:t>
            </a:r>
            <a:r>
              <a:rPr lang="fr-FR" sz="2400" dirty="0"/>
              <a:t> </a:t>
            </a:r>
            <a:endParaRPr lang="fr-FR" sz="1050" dirty="0"/>
          </a:p>
        </p:txBody>
      </p:sp>
      <p:sp>
        <p:nvSpPr>
          <p:cNvPr id="28" name="ZoneTexte 27"/>
          <p:cNvSpPr txBox="1"/>
          <p:nvPr/>
        </p:nvSpPr>
        <p:spPr>
          <a:xfrm>
            <a:off x="1703513" y="4813856"/>
            <a:ext cx="2508787" cy="919401"/>
          </a:xfrm>
          <a:prstGeom prst="round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2400" dirty="0" err="1" smtClean="0"/>
              <a:t>Random</a:t>
            </a:r>
            <a:r>
              <a:rPr lang="fr-FR" sz="2400" dirty="0" smtClean="0"/>
              <a:t> </a:t>
            </a:r>
            <a:r>
              <a:rPr lang="fr-FR" sz="2400" dirty="0" err="1"/>
              <a:t>Shepard’s</a:t>
            </a:r>
            <a:r>
              <a:rPr lang="fr-FR" sz="2400" dirty="0"/>
              <a:t> </a:t>
            </a:r>
            <a:r>
              <a:rPr lang="fr-FR" sz="2400" dirty="0" err="1"/>
              <a:t>forms</a:t>
            </a:r>
            <a:r>
              <a:rPr lang="fr-FR" sz="2400" dirty="0"/>
              <a:t> </a:t>
            </a:r>
            <a:endParaRPr lang="fr-FR" sz="1050" dirty="0"/>
          </a:p>
        </p:txBody>
      </p:sp>
      <p:sp>
        <p:nvSpPr>
          <p:cNvPr id="29" name="ZoneTexte 20"/>
          <p:cNvSpPr txBox="1">
            <a:spLocks noChangeArrowheads="1"/>
          </p:cNvSpPr>
          <p:nvPr/>
        </p:nvSpPr>
        <p:spPr bwMode="auto">
          <a:xfrm>
            <a:off x="2423592" y="1412776"/>
            <a:ext cx="7632848" cy="510778"/>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r>
              <a:rPr lang="fr-FR" dirty="0" err="1"/>
              <a:t>Steady</a:t>
            </a:r>
            <a:r>
              <a:rPr lang="fr-FR" dirty="0"/>
              <a:t> state stimulation: 5Hz </a:t>
            </a:r>
            <a:r>
              <a:rPr lang="fr-FR" dirty="0" err="1"/>
              <a:t>visual</a:t>
            </a:r>
            <a:r>
              <a:rPr lang="fr-FR" dirty="0"/>
              <a:t> stimulation</a:t>
            </a:r>
          </a:p>
        </p:txBody>
      </p:sp>
      <p:sp>
        <p:nvSpPr>
          <p:cNvPr id="19" name="Content Placeholder 2"/>
          <p:cNvSpPr>
            <a:spLocks noGrp="1"/>
          </p:cNvSpPr>
          <p:nvPr>
            <p:ph idx="1"/>
          </p:nvPr>
        </p:nvSpPr>
        <p:spPr>
          <a:xfrm>
            <a:off x="0" y="1"/>
            <a:ext cx="12192000" cy="914400"/>
          </a:xfrm>
        </p:spPr>
        <p:txBody>
          <a:bodyPr>
            <a:normAutofit/>
          </a:bodyPr>
          <a:lstStyle/>
          <a:p>
            <a:pPr marL="0" indent="0" algn="ctr">
              <a:buNone/>
            </a:pPr>
            <a:r>
              <a:rPr lang="en-US" sz="6000" dirty="0" smtClean="0"/>
              <a:t>Visual Stimulation</a:t>
            </a:r>
            <a:endParaRPr lang="en-US" sz="6000" dirty="0"/>
          </a:p>
        </p:txBody>
      </p:sp>
      <p:sp>
        <p:nvSpPr>
          <p:cNvPr id="20" name="ZoneTexte 20"/>
          <p:cNvSpPr txBox="1">
            <a:spLocks noChangeArrowheads="1"/>
          </p:cNvSpPr>
          <p:nvPr/>
        </p:nvSpPr>
        <p:spPr bwMode="auto">
          <a:xfrm>
            <a:off x="8973050" y="6347222"/>
            <a:ext cx="3159699" cy="510778"/>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pPr algn="r"/>
            <a:r>
              <a:rPr lang="fr-FR" dirty="0" smtClean="0"/>
              <a:t>Philippe</a:t>
            </a:r>
            <a:endParaRPr lang="fr-FR" dirty="0"/>
          </a:p>
        </p:txBody>
      </p:sp>
    </p:spTree>
    <p:extLst>
      <p:ext uri="{BB962C8B-B14F-4D97-AF65-F5344CB8AC3E}">
        <p14:creationId xmlns:p14="http://schemas.microsoft.com/office/powerpoint/2010/main" val="17824538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1524000" y="1625601"/>
            <a:ext cx="9144000" cy="3584993"/>
          </a:xfrm>
          <a:prstGeom prst="rect">
            <a:avLst/>
          </a:prstGeom>
        </p:spPr>
      </p:pic>
      <p:sp>
        <p:nvSpPr>
          <p:cNvPr id="5" name="Titre 3"/>
          <p:cNvSpPr txBox="1">
            <a:spLocks/>
          </p:cNvSpPr>
          <p:nvPr/>
        </p:nvSpPr>
        <p:spPr>
          <a:xfrm>
            <a:off x="1524000" y="-29218"/>
            <a:ext cx="9144000" cy="646331"/>
          </a:xfrm>
          <a:prstGeom prst="rect">
            <a:avLst/>
          </a:prstGeom>
          <a:solidFill>
            <a:schemeClr val="accent1">
              <a:lumMod val="20000"/>
              <a:lumOff val="80000"/>
            </a:schemeClr>
          </a:solidFill>
          <a:ln w="50800">
            <a:solidFill>
              <a:srgbClr val="FFFFFF"/>
            </a:solidFill>
          </a:ln>
          <a:effectLst>
            <a:softEdge rad="12700"/>
          </a:effectLst>
        </p:spPr>
        <p:txBody>
          <a:bodyPr vert="horz" lIns="91440" tIns="45720" rIns="91440" bIns="45720" rtlCol="0" anchor="ctr">
            <a:normAutofit/>
          </a:bodyPr>
          <a:lstStyle>
            <a:defPPr>
              <a:defRPr lang="fr-FR"/>
            </a:defPPr>
            <a:lvl1pPr algn="ctr">
              <a:defRPr sz="3600"/>
            </a:lvl1pPr>
          </a:lstStyle>
          <a:p>
            <a:r>
              <a:rPr lang="fr-FR" dirty="0"/>
              <a:t>SSVS</a:t>
            </a:r>
          </a:p>
        </p:txBody>
      </p:sp>
      <p:sp>
        <p:nvSpPr>
          <p:cNvPr id="6" name="ZoneTexte 20"/>
          <p:cNvSpPr txBox="1">
            <a:spLocks noChangeArrowheads="1"/>
          </p:cNvSpPr>
          <p:nvPr/>
        </p:nvSpPr>
        <p:spPr bwMode="auto">
          <a:xfrm>
            <a:off x="2927648" y="895276"/>
            <a:ext cx="6480720" cy="510778"/>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r>
              <a:rPr lang="fr-FR" dirty="0"/>
              <a:t>Passive observation of rotation (</a:t>
            </a:r>
            <a:r>
              <a:rPr lang="fr-FR" dirty="0" err="1"/>
              <a:t>steady</a:t>
            </a:r>
            <a:r>
              <a:rPr lang="fr-FR" dirty="0"/>
              <a:t> state)</a:t>
            </a:r>
          </a:p>
        </p:txBody>
      </p:sp>
      <p:grpSp>
        <p:nvGrpSpPr>
          <p:cNvPr id="7" name="Grouper 6"/>
          <p:cNvGrpSpPr/>
          <p:nvPr/>
        </p:nvGrpSpPr>
        <p:grpSpPr>
          <a:xfrm>
            <a:off x="3523632" y="3934320"/>
            <a:ext cx="3175412" cy="1087055"/>
            <a:chOff x="1979712" y="4077072"/>
            <a:chExt cx="6984776" cy="2088232"/>
          </a:xfrm>
        </p:grpSpPr>
        <p:sp>
          <p:nvSpPr>
            <p:cNvPr id="8" name="Rectangle 7"/>
            <p:cNvSpPr/>
            <p:nvPr/>
          </p:nvSpPr>
          <p:spPr>
            <a:xfrm>
              <a:off x="1979712" y="4077072"/>
              <a:ext cx="6984776" cy="20882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4"/>
            <a:stretch>
              <a:fillRect/>
            </a:stretch>
          </p:blipFill>
          <p:spPr>
            <a:xfrm>
              <a:off x="2267744" y="4365104"/>
              <a:ext cx="1862557" cy="1497888"/>
            </a:xfrm>
            <a:prstGeom prst="rect">
              <a:avLst/>
            </a:prstGeom>
          </p:spPr>
        </p:pic>
        <p:pic>
          <p:nvPicPr>
            <p:cNvPr id="10" name="Image 9"/>
            <p:cNvPicPr>
              <a:picLocks noChangeAspect="1"/>
            </p:cNvPicPr>
            <p:nvPr/>
          </p:nvPicPr>
          <p:blipFill>
            <a:blip r:embed="rId5"/>
            <a:stretch>
              <a:fillRect/>
            </a:stretch>
          </p:blipFill>
          <p:spPr>
            <a:xfrm>
              <a:off x="3707904" y="4437112"/>
              <a:ext cx="1883169" cy="1341657"/>
            </a:xfrm>
            <a:prstGeom prst="rect">
              <a:avLst/>
            </a:prstGeom>
          </p:spPr>
        </p:pic>
        <p:pic>
          <p:nvPicPr>
            <p:cNvPr id="11" name="Image 10"/>
            <p:cNvPicPr>
              <a:picLocks noChangeAspect="1"/>
            </p:cNvPicPr>
            <p:nvPr/>
          </p:nvPicPr>
          <p:blipFill>
            <a:blip r:embed="rId6"/>
            <a:stretch>
              <a:fillRect/>
            </a:stretch>
          </p:blipFill>
          <p:spPr>
            <a:xfrm>
              <a:off x="5414233" y="4509120"/>
              <a:ext cx="1606039" cy="1224136"/>
            </a:xfrm>
            <a:prstGeom prst="rect">
              <a:avLst/>
            </a:prstGeom>
          </p:spPr>
        </p:pic>
        <p:pic>
          <p:nvPicPr>
            <p:cNvPr id="12" name="Image 11"/>
            <p:cNvPicPr>
              <a:picLocks noChangeAspect="1"/>
            </p:cNvPicPr>
            <p:nvPr/>
          </p:nvPicPr>
          <p:blipFill>
            <a:blip r:embed="rId7"/>
            <a:stretch>
              <a:fillRect/>
            </a:stretch>
          </p:blipFill>
          <p:spPr>
            <a:xfrm>
              <a:off x="7107444" y="4615892"/>
              <a:ext cx="1857044" cy="1045356"/>
            </a:xfrm>
            <a:prstGeom prst="rect">
              <a:avLst/>
            </a:prstGeom>
          </p:spPr>
        </p:pic>
      </p:grpSp>
      <p:sp>
        <p:nvSpPr>
          <p:cNvPr id="13" name="ZoneTexte 20"/>
          <p:cNvSpPr txBox="1">
            <a:spLocks noChangeArrowheads="1"/>
          </p:cNvSpPr>
          <p:nvPr/>
        </p:nvSpPr>
        <p:spPr bwMode="auto">
          <a:xfrm>
            <a:off x="8973050" y="6347222"/>
            <a:ext cx="3159699" cy="510778"/>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pPr algn="r"/>
            <a:r>
              <a:rPr lang="fr-FR" dirty="0" smtClean="0"/>
              <a:t>Philippe</a:t>
            </a:r>
            <a:endParaRPr lang="fr-FR" dirty="0"/>
          </a:p>
        </p:txBody>
      </p:sp>
      <p:sp>
        <p:nvSpPr>
          <p:cNvPr id="3" name="Rectangle 2"/>
          <p:cNvSpPr/>
          <p:nvPr/>
        </p:nvSpPr>
        <p:spPr>
          <a:xfrm>
            <a:off x="1776627" y="3786249"/>
            <a:ext cx="1151021" cy="372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953444" y="3830088"/>
            <a:ext cx="1171476" cy="384721"/>
          </a:xfrm>
          <a:prstGeom prst="rect">
            <a:avLst/>
          </a:prstGeom>
          <a:noFill/>
        </p:spPr>
        <p:txBody>
          <a:bodyPr wrap="square" rtlCol="0">
            <a:spAutoFit/>
          </a:bodyPr>
          <a:lstStyle/>
          <a:p>
            <a:r>
              <a:rPr lang="en-US" sz="1900" dirty="0" smtClean="0"/>
              <a:t>Random</a:t>
            </a:r>
            <a:endParaRPr lang="en-US" sz="1900" dirty="0"/>
          </a:p>
        </p:txBody>
      </p:sp>
      <p:sp>
        <p:nvSpPr>
          <p:cNvPr id="16" name="Rectangle 15"/>
          <p:cNvSpPr/>
          <p:nvPr/>
        </p:nvSpPr>
        <p:spPr>
          <a:xfrm>
            <a:off x="9589168" y="2201779"/>
            <a:ext cx="963731" cy="40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521690" y="2250196"/>
            <a:ext cx="1098685" cy="384721"/>
          </a:xfrm>
          <a:prstGeom prst="rect">
            <a:avLst/>
          </a:prstGeom>
          <a:noFill/>
        </p:spPr>
        <p:txBody>
          <a:bodyPr wrap="square" rtlCol="0">
            <a:spAutoFit/>
          </a:bodyPr>
          <a:lstStyle/>
          <a:p>
            <a:r>
              <a:rPr lang="en-US" sz="1900" dirty="0" smtClean="0"/>
              <a:t>Random</a:t>
            </a:r>
            <a:endParaRPr lang="en-US" sz="1900" dirty="0"/>
          </a:p>
        </p:txBody>
      </p:sp>
    </p:spTree>
    <p:extLst>
      <p:ext uri="{BB962C8B-B14F-4D97-AF65-F5344CB8AC3E}">
        <p14:creationId xmlns:p14="http://schemas.microsoft.com/office/powerpoint/2010/main" val="33491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8F0E22C7-6E39-408B-AAE6-249182454AB3}"/>
              </a:ext>
            </a:extLst>
          </p:cNvPr>
          <p:cNvGrpSpPr/>
          <p:nvPr/>
        </p:nvGrpSpPr>
        <p:grpSpPr>
          <a:xfrm>
            <a:off x="1569702" y="1500659"/>
            <a:ext cx="1623935" cy="3883271"/>
            <a:chOff x="681824" y="1538817"/>
            <a:chExt cx="2165246" cy="3883271"/>
          </a:xfrm>
        </p:grpSpPr>
        <p:pic>
          <p:nvPicPr>
            <p:cNvPr id="6" name="Picture 5">
              <a:extLst>
                <a:ext uri="{FF2B5EF4-FFF2-40B4-BE49-F238E27FC236}">
                  <a16:creationId xmlns="" xmlns:a16="http://schemas.microsoft.com/office/drawing/2014/main" id="{DB53E738-22D3-4FC4-AF6E-3876836C85DF}"/>
                </a:ext>
              </a:extLst>
            </p:cNvPr>
            <p:cNvPicPr>
              <a:picLocks noChangeAspect="1"/>
            </p:cNvPicPr>
            <p:nvPr/>
          </p:nvPicPr>
          <p:blipFill rotWithShape="1">
            <a:blip r:embed="rId3">
              <a:clrChange>
                <a:clrFrom>
                  <a:srgbClr val="EFF7CE"/>
                </a:clrFrom>
                <a:clrTo>
                  <a:srgbClr val="EFF7CE">
                    <a:alpha val="0"/>
                  </a:srgbClr>
                </a:clrTo>
              </a:clrChange>
              <a:extLst>
                <a:ext uri="{28A0092B-C50C-407E-A947-70E740481C1C}">
                  <a14:useLocalDpi xmlns:a14="http://schemas.microsoft.com/office/drawing/2010/main" val="0"/>
                </a:ext>
              </a:extLst>
            </a:blip>
            <a:srcRect l="13382" r="13382"/>
            <a:stretch/>
          </p:blipFill>
          <p:spPr>
            <a:xfrm>
              <a:off x="681824" y="1562434"/>
              <a:ext cx="2165246" cy="3859654"/>
            </a:xfrm>
            <a:prstGeom prst="rect">
              <a:avLst/>
            </a:prstGeom>
          </p:spPr>
        </p:pic>
        <p:pic>
          <p:nvPicPr>
            <p:cNvPr id="12" name="Graphic 11">
              <a:extLst>
                <a:ext uri="{FF2B5EF4-FFF2-40B4-BE49-F238E27FC236}">
                  <a16:creationId xmlns="" xmlns:a16="http://schemas.microsoft.com/office/drawing/2014/main" id="{6E44DFF1-F899-4E24-A488-E7304CF4E82A}"/>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5712" r="-3765"/>
            <a:stretch/>
          </p:blipFill>
          <p:spPr>
            <a:xfrm>
              <a:off x="759876" y="1538817"/>
              <a:ext cx="1851025" cy="1051586"/>
            </a:xfrm>
            <a:prstGeom prst="rect">
              <a:avLst/>
            </a:prstGeom>
          </p:spPr>
        </p:pic>
      </p:grpSp>
      <p:sp>
        <p:nvSpPr>
          <p:cNvPr id="111" name="Rectangle 110">
            <a:extLst>
              <a:ext uri="{FF2B5EF4-FFF2-40B4-BE49-F238E27FC236}">
                <a16:creationId xmlns="" xmlns:a16="http://schemas.microsoft.com/office/drawing/2014/main" id="{B113FE6B-5113-4C62-9051-454BAC52B5E3}"/>
              </a:ext>
            </a:extLst>
          </p:cNvPr>
          <p:cNvSpPr/>
          <p:nvPr/>
        </p:nvSpPr>
        <p:spPr>
          <a:xfrm>
            <a:off x="3193637" y="2338941"/>
            <a:ext cx="6090733" cy="1725325"/>
          </a:xfrm>
          <a:prstGeom prst="rect">
            <a:avLst/>
          </a:prstGeom>
          <a:solidFill>
            <a:srgbClr val="FFC000">
              <a:alpha val="50196"/>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dirty="0"/>
          </a:p>
        </p:txBody>
      </p:sp>
      <p:grpSp>
        <p:nvGrpSpPr>
          <p:cNvPr id="115" name="Group 114">
            <a:extLst>
              <a:ext uri="{FF2B5EF4-FFF2-40B4-BE49-F238E27FC236}">
                <a16:creationId xmlns="" xmlns:a16="http://schemas.microsoft.com/office/drawing/2014/main" id="{D731D31D-FD38-4858-BCB6-A92A3B7BFF1D}"/>
              </a:ext>
            </a:extLst>
          </p:cNvPr>
          <p:cNvGrpSpPr/>
          <p:nvPr/>
        </p:nvGrpSpPr>
        <p:grpSpPr>
          <a:xfrm>
            <a:off x="4455053" y="2552243"/>
            <a:ext cx="4410893" cy="1298716"/>
            <a:chOff x="4336957" y="3101910"/>
            <a:chExt cx="3894588" cy="860024"/>
          </a:xfrm>
        </p:grpSpPr>
        <p:sp>
          <p:nvSpPr>
            <p:cNvPr id="135" name="Rectangle 134">
              <a:extLst>
                <a:ext uri="{FF2B5EF4-FFF2-40B4-BE49-F238E27FC236}">
                  <a16:creationId xmlns="" xmlns:a16="http://schemas.microsoft.com/office/drawing/2014/main" id="{45251897-81C5-482E-A8A1-12BD609AB129}"/>
                </a:ext>
              </a:extLst>
            </p:cNvPr>
            <p:cNvSpPr/>
            <p:nvPr/>
          </p:nvSpPr>
          <p:spPr>
            <a:xfrm>
              <a:off x="4363720" y="3101910"/>
              <a:ext cx="3867825" cy="860024"/>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6" name="Group 135">
              <a:extLst>
                <a:ext uri="{FF2B5EF4-FFF2-40B4-BE49-F238E27FC236}">
                  <a16:creationId xmlns="" xmlns:a16="http://schemas.microsoft.com/office/drawing/2014/main" id="{DED4C714-2F40-4565-9D3A-4812BACDC0AF}"/>
                </a:ext>
              </a:extLst>
            </p:cNvPr>
            <p:cNvGrpSpPr/>
            <p:nvPr/>
          </p:nvGrpSpPr>
          <p:grpSpPr>
            <a:xfrm>
              <a:off x="4527911" y="3242805"/>
              <a:ext cx="3523634" cy="579662"/>
              <a:chOff x="4527911" y="3242805"/>
              <a:chExt cx="3523634" cy="579662"/>
            </a:xfrm>
          </p:grpSpPr>
          <p:grpSp>
            <p:nvGrpSpPr>
              <p:cNvPr id="138" name="Group 137">
                <a:extLst>
                  <a:ext uri="{FF2B5EF4-FFF2-40B4-BE49-F238E27FC236}">
                    <a16:creationId xmlns="" xmlns:a16="http://schemas.microsoft.com/office/drawing/2014/main" id="{1C424386-9516-4BA7-97F2-E100381B59DE}"/>
                  </a:ext>
                </a:extLst>
              </p:cNvPr>
              <p:cNvGrpSpPr/>
              <p:nvPr/>
            </p:nvGrpSpPr>
            <p:grpSpPr>
              <a:xfrm>
                <a:off x="4527911" y="3275387"/>
                <a:ext cx="3523634" cy="502737"/>
                <a:chOff x="7459133" y="790046"/>
                <a:chExt cx="2520004" cy="502737"/>
              </a:xfrm>
            </p:grpSpPr>
            <p:cxnSp>
              <p:nvCxnSpPr>
                <p:cNvPr id="147" name="Straight Connector 146">
                  <a:extLst>
                    <a:ext uri="{FF2B5EF4-FFF2-40B4-BE49-F238E27FC236}">
                      <a16:creationId xmlns="" xmlns:a16="http://schemas.microsoft.com/office/drawing/2014/main" id="{3F19488A-587E-486F-8A6B-EF2AF36E00C2}"/>
                    </a:ext>
                  </a:extLst>
                </p:cNvPr>
                <p:cNvCxnSpPr/>
                <p:nvPr/>
              </p:nvCxnSpPr>
              <p:spPr>
                <a:xfrm>
                  <a:off x="7459133" y="790046"/>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 xmlns:a16="http://schemas.microsoft.com/office/drawing/2014/main" id="{71C67930-9DC9-4FEA-A0CA-70E243FAC7D2}"/>
                    </a:ext>
                  </a:extLst>
                </p:cNvPr>
                <p:cNvCxnSpPr/>
                <p:nvPr/>
              </p:nvCxnSpPr>
              <p:spPr>
                <a:xfrm>
                  <a:off x="7459137" y="910177"/>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 xmlns:a16="http://schemas.microsoft.com/office/drawing/2014/main" id="{2165491A-3A96-48E0-923D-67CA410CC6E3}"/>
                    </a:ext>
                  </a:extLst>
                </p:cNvPr>
                <p:cNvCxnSpPr/>
                <p:nvPr/>
              </p:nvCxnSpPr>
              <p:spPr>
                <a:xfrm>
                  <a:off x="7459133" y="1036671"/>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 xmlns:a16="http://schemas.microsoft.com/office/drawing/2014/main" id="{664967F7-1A8E-488F-B8DB-879B7DBB3A87}"/>
                    </a:ext>
                  </a:extLst>
                </p:cNvPr>
                <p:cNvCxnSpPr/>
                <p:nvPr/>
              </p:nvCxnSpPr>
              <p:spPr>
                <a:xfrm>
                  <a:off x="7459133" y="116578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 xmlns:a16="http://schemas.microsoft.com/office/drawing/2014/main" id="{81639128-72BB-4858-9443-9FEFC095A03E}"/>
                    </a:ext>
                  </a:extLst>
                </p:cNvPr>
                <p:cNvCxnSpPr/>
                <p:nvPr/>
              </p:nvCxnSpPr>
              <p:spPr>
                <a:xfrm>
                  <a:off x="7459133" y="1292783"/>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9" name="Graphic 138">
                <a:extLst>
                  <a:ext uri="{FF2B5EF4-FFF2-40B4-BE49-F238E27FC236}">
                    <a16:creationId xmlns="" xmlns:a16="http://schemas.microsoft.com/office/drawing/2014/main" id="{77CBEA9D-9AE7-495E-AC41-118D7E278F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96586" y="3372803"/>
                <a:ext cx="235659" cy="400201"/>
              </a:xfrm>
              <a:prstGeom prst="rect">
                <a:avLst/>
              </a:prstGeom>
            </p:spPr>
          </p:pic>
          <p:pic>
            <p:nvPicPr>
              <p:cNvPr id="140" name="Graphic 139">
                <a:extLst>
                  <a:ext uri="{FF2B5EF4-FFF2-40B4-BE49-F238E27FC236}">
                    <a16:creationId xmlns="" xmlns:a16="http://schemas.microsoft.com/office/drawing/2014/main" id="{E23E0011-7328-476E-B4C4-C3EA39CA3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532245" y="3245658"/>
                <a:ext cx="235659" cy="400201"/>
              </a:xfrm>
              <a:prstGeom prst="rect">
                <a:avLst/>
              </a:prstGeom>
            </p:spPr>
          </p:pic>
          <p:pic>
            <p:nvPicPr>
              <p:cNvPr id="141" name="Graphic 140">
                <a:extLst>
                  <a:ext uri="{FF2B5EF4-FFF2-40B4-BE49-F238E27FC236}">
                    <a16:creationId xmlns="" xmlns:a16="http://schemas.microsoft.com/office/drawing/2014/main" id="{278A794F-F324-4985-8BBF-802020384F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767904" y="3313935"/>
                <a:ext cx="235659" cy="400201"/>
              </a:xfrm>
              <a:prstGeom prst="rect">
                <a:avLst/>
              </a:prstGeom>
            </p:spPr>
          </p:pic>
          <p:sp>
            <p:nvSpPr>
              <p:cNvPr id="142" name="Rectangle 141">
                <a:extLst>
                  <a:ext uri="{FF2B5EF4-FFF2-40B4-BE49-F238E27FC236}">
                    <a16:creationId xmlns="" xmlns:a16="http://schemas.microsoft.com/office/drawing/2014/main" id="{8CA8FFFE-1607-4185-86C7-729473B1EA11}"/>
                  </a:ext>
                </a:extLst>
              </p:cNvPr>
              <p:cNvSpPr/>
              <p:nvPr/>
            </p:nvSpPr>
            <p:spPr>
              <a:xfrm>
                <a:off x="6505323" y="3251014"/>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pic>
            <p:nvPicPr>
              <p:cNvPr id="143" name="Graphic 142">
                <a:extLst>
                  <a:ext uri="{FF2B5EF4-FFF2-40B4-BE49-F238E27FC236}">
                    <a16:creationId xmlns="" xmlns:a16="http://schemas.microsoft.com/office/drawing/2014/main" id="{FCE13EB3-3F3A-41D0-9DD6-81711E26DE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20446" y="3369950"/>
                <a:ext cx="235659" cy="400201"/>
              </a:xfrm>
              <a:prstGeom prst="rect">
                <a:avLst/>
              </a:prstGeom>
            </p:spPr>
          </p:pic>
          <p:pic>
            <p:nvPicPr>
              <p:cNvPr id="144" name="Graphic 143">
                <a:extLst>
                  <a:ext uri="{FF2B5EF4-FFF2-40B4-BE49-F238E27FC236}">
                    <a16:creationId xmlns="" xmlns:a16="http://schemas.microsoft.com/office/drawing/2014/main" id="{F9AA4D9B-D1A7-4458-9666-5A0413D8DD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956105" y="3242805"/>
                <a:ext cx="235659" cy="400201"/>
              </a:xfrm>
              <a:prstGeom prst="rect">
                <a:avLst/>
              </a:prstGeom>
            </p:spPr>
          </p:pic>
          <p:pic>
            <p:nvPicPr>
              <p:cNvPr id="145" name="Graphic 144">
                <a:extLst>
                  <a:ext uri="{FF2B5EF4-FFF2-40B4-BE49-F238E27FC236}">
                    <a16:creationId xmlns="" xmlns:a16="http://schemas.microsoft.com/office/drawing/2014/main" id="{481AA2BC-2963-4D7E-B86E-394A398417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191764" y="3311082"/>
                <a:ext cx="235659" cy="400201"/>
              </a:xfrm>
              <a:prstGeom prst="rect">
                <a:avLst/>
              </a:prstGeom>
            </p:spPr>
          </p:pic>
          <p:sp>
            <p:nvSpPr>
              <p:cNvPr id="146" name="Rectangle 145">
                <a:extLst>
                  <a:ext uri="{FF2B5EF4-FFF2-40B4-BE49-F238E27FC236}">
                    <a16:creationId xmlns="" xmlns:a16="http://schemas.microsoft.com/office/drawing/2014/main" id="{D2D3D247-9C88-4CC1-8A55-0F4B03AAFC31}"/>
                  </a:ext>
                </a:extLst>
              </p:cNvPr>
              <p:cNvSpPr/>
              <p:nvPr/>
            </p:nvSpPr>
            <p:spPr>
              <a:xfrm>
                <a:off x="4934411" y="3257032"/>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grpSp>
        <p:pic>
          <p:nvPicPr>
            <p:cNvPr id="137" name="Graphic 136">
              <a:extLst>
                <a:ext uri="{FF2B5EF4-FFF2-40B4-BE49-F238E27FC236}">
                  <a16:creationId xmlns="" xmlns:a16="http://schemas.microsoft.com/office/drawing/2014/main" id="{C135AA1B-7D0A-420C-B136-3270D48AE187}"/>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336957" y="3171717"/>
              <a:ext cx="751183" cy="751183"/>
            </a:xfrm>
            <a:prstGeom prst="rect">
              <a:avLst/>
            </a:prstGeom>
          </p:spPr>
        </p:pic>
      </p:grpSp>
      <p:sp>
        <p:nvSpPr>
          <p:cNvPr id="152" name="Rectangle 151">
            <a:extLst>
              <a:ext uri="{FF2B5EF4-FFF2-40B4-BE49-F238E27FC236}">
                <a16:creationId xmlns="" xmlns:a16="http://schemas.microsoft.com/office/drawing/2014/main" id="{5516584F-48A2-42FA-AD13-6EDD7E81ECF1}"/>
              </a:ext>
            </a:extLst>
          </p:cNvPr>
          <p:cNvSpPr/>
          <p:nvPr/>
        </p:nvSpPr>
        <p:spPr>
          <a:xfrm>
            <a:off x="3193637" y="452389"/>
            <a:ext cx="6090733" cy="1725325"/>
          </a:xfrm>
          <a:prstGeom prst="rect">
            <a:avLst/>
          </a:prstGeom>
          <a:solidFill>
            <a:srgbClr val="7030A0">
              <a:alpha val="50196"/>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dirty="0"/>
          </a:p>
        </p:txBody>
      </p:sp>
      <p:grpSp>
        <p:nvGrpSpPr>
          <p:cNvPr id="153" name="Group 152">
            <a:extLst>
              <a:ext uri="{FF2B5EF4-FFF2-40B4-BE49-F238E27FC236}">
                <a16:creationId xmlns="" xmlns:a16="http://schemas.microsoft.com/office/drawing/2014/main" id="{65885B3F-48A1-4D96-93B6-E7B217B3F5BA}"/>
              </a:ext>
            </a:extLst>
          </p:cNvPr>
          <p:cNvGrpSpPr/>
          <p:nvPr/>
        </p:nvGrpSpPr>
        <p:grpSpPr>
          <a:xfrm>
            <a:off x="4455053" y="665691"/>
            <a:ext cx="4410893" cy="1298716"/>
            <a:chOff x="4336957" y="3101910"/>
            <a:chExt cx="3894588" cy="860024"/>
          </a:xfrm>
        </p:grpSpPr>
        <p:sp>
          <p:nvSpPr>
            <p:cNvPr id="154" name="Rectangle 153">
              <a:extLst>
                <a:ext uri="{FF2B5EF4-FFF2-40B4-BE49-F238E27FC236}">
                  <a16:creationId xmlns="" xmlns:a16="http://schemas.microsoft.com/office/drawing/2014/main" id="{3C20D402-A7BC-4DCE-98EC-C859830C1550}"/>
                </a:ext>
              </a:extLst>
            </p:cNvPr>
            <p:cNvSpPr/>
            <p:nvPr/>
          </p:nvSpPr>
          <p:spPr>
            <a:xfrm>
              <a:off x="4363720" y="3101910"/>
              <a:ext cx="3867825" cy="860024"/>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5" name="Group 154">
              <a:extLst>
                <a:ext uri="{FF2B5EF4-FFF2-40B4-BE49-F238E27FC236}">
                  <a16:creationId xmlns="" xmlns:a16="http://schemas.microsoft.com/office/drawing/2014/main" id="{D31144F6-0949-4FAC-B905-A1BEDB506469}"/>
                </a:ext>
              </a:extLst>
            </p:cNvPr>
            <p:cNvGrpSpPr/>
            <p:nvPr/>
          </p:nvGrpSpPr>
          <p:grpSpPr>
            <a:xfrm>
              <a:off x="4527911" y="3242805"/>
              <a:ext cx="3523634" cy="579662"/>
              <a:chOff x="4527911" y="3242805"/>
              <a:chExt cx="3523634" cy="579662"/>
            </a:xfrm>
          </p:grpSpPr>
          <p:grpSp>
            <p:nvGrpSpPr>
              <p:cNvPr id="157" name="Group 156">
                <a:extLst>
                  <a:ext uri="{FF2B5EF4-FFF2-40B4-BE49-F238E27FC236}">
                    <a16:creationId xmlns="" xmlns:a16="http://schemas.microsoft.com/office/drawing/2014/main" id="{0437A403-6328-47C5-9E61-FF6689DEE09C}"/>
                  </a:ext>
                </a:extLst>
              </p:cNvPr>
              <p:cNvGrpSpPr/>
              <p:nvPr/>
            </p:nvGrpSpPr>
            <p:grpSpPr>
              <a:xfrm>
                <a:off x="4527911" y="3275387"/>
                <a:ext cx="3523634" cy="502737"/>
                <a:chOff x="7459133" y="790046"/>
                <a:chExt cx="2520004" cy="502737"/>
              </a:xfrm>
            </p:grpSpPr>
            <p:cxnSp>
              <p:nvCxnSpPr>
                <p:cNvPr id="166" name="Straight Connector 165">
                  <a:extLst>
                    <a:ext uri="{FF2B5EF4-FFF2-40B4-BE49-F238E27FC236}">
                      <a16:creationId xmlns="" xmlns:a16="http://schemas.microsoft.com/office/drawing/2014/main" id="{DC687FE6-951A-4608-A53A-EF1E4769145C}"/>
                    </a:ext>
                  </a:extLst>
                </p:cNvPr>
                <p:cNvCxnSpPr/>
                <p:nvPr/>
              </p:nvCxnSpPr>
              <p:spPr>
                <a:xfrm>
                  <a:off x="7459133" y="790046"/>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 xmlns:a16="http://schemas.microsoft.com/office/drawing/2014/main" id="{65E06929-3A8C-4FBD-8E1B-F5CE1D13D7BB}"/>
                    </a:ext>
                  </a:extLst>
                </p:cNvPr>
                <p:cNvCxnSpPr/>
                <p:nvPr/>
              </p:nvCxnSpPr>
              <p:spPr>
                <a:xfrm>
                  <a:off x="7459137" y="910177"/>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B4C5D5ED-A1AF-4340-98CC-3ADB29EF8BD9}"/>
                    </a:ext>
                  </a:extLst>
                </p:cNvPr>
                <p:cNvCxnSpPr/>
                <p:nvPr/>
              </p:nvCxnSpPr>
              <p:spPr>
                <a:xfrm>
                  <a:off x="7459133" y="1036671"/>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36E05E44-78D5-4D23-A5AD-7C549F9C175B}"/>
                    </a:ext>
                  </a:extLst>
                </p:cNvPr>
                <p:cNvCxnSpPr/>
                <p:nvPr/>
              </p:nvCxnSpPr>
              <p:spPr>
                <a:xfrm>
                  <a:off x="7459133" y="116578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 xmlns:a16="http://schemas.microsoft.com/office/drawing/2014/main" id="{B992D3D4-97CC-4E82-B327-63A73F6A30B3}"/>
                    </a:ext>
                  </a:extLst>
                </p:cNvPr>
                <p:cNvCxnSpPr/>
                <p:nvPr/>
              </p:nvCxnSpPr>
              <p:spPr>
                <a:xfrm>
                  <a:off x="7459133" y="1292783"/>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8" name="Graphic 157">
                <a:extLst>
                  <a:ext uri="{FF2B5EF4-FFF2-40B4-BE49-F238E27FC236}">
                    <a16:creationId xmlns="" xmlns:a16="http://schemas.microsoft.com/office/drawing/2014/main" id="{0E4141A2-2926-472B-817E-972A37E9D6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96586" y="3372803"/>
                <a:ext cx="235659" cy="400201"/>
              </a:xfrm>
              <a:prstGeom prst="rect">
                <a:avLst/>
              </a:prstGeom>
            </p:spPr>
          </p:pic>
          <p:pic>
            <p:nvPicPr>
              <p:cNvPr id="159" name="Graphic 158">
                <a:extLst>
                  <a:ext uri="{FF2B5EF4-FFF2-40B4-BE49-F238E27FC236}">
                    <a16:creationId xmlns="" xmlns:a16="http://schemas.microsoft.com/office/drawing/2014/main" id="{62098AF4-CF54-4DC7-A72F-33FB14A241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532245" y="3245658"/>
                <a:ext cx="235659" cy="400201"/>
              </a:xfrm>
              <a:prstGeom prst="rect">
                <a:avLst/>
              </a:prstGeom>
            </p:spPr>
          </p:pic>
          <p:pic>
            <p:nvPicPr>
              <p:cNvPr id="160" name="Graphic 159">
                <a:extLst>
                  <a:ext uri="{FF2B5EF4-FFF2-40B4-BE49-F238E27FC236}">
                    <a16:creationId xmlns="" xmlns:a16="http://schemas.microsoft.com/office/drawing/2014/main" id="{FB3F5C69-2801-4872-9830-56F04CA2EF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767904" y="3313935"/>
                <a:ext cx="235659" cy="400201"/>
              </a:xfrm>
              <a:prstGeom prst="rect">
                <a:avLst/>
              </a:prstGeom>
            </p:spPr>
          </p:pic>
          <p:sp>
            <p:nvSpPr>
              <p:cNvPr id="161" name="Rectangle 160">
                <a:extLst>
                  <a:ext uri="{FF2B5EF4-FFF2-40B4-BE49-F238E27FC236}">
                    <a16:creationId xmlns="" xmlns:a16="http://schemas.microsoft.com/office/drawing/2014/main" id="{EC3E25D1-439F-416F-A486-CD74855A4156}"/>
                  </a:ext>
                </a:extLst>
              </p:cNvPr>
              <p:cNvSpPr/>
              <p:nvPr/>
            </p:nvSpPr>
            <p:spPr>
              <a:xfrm>
                <a:off x="6505323" y="3251014"/>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pic>
            <p:nvPicPr>
              <p:cNvPr id="162" name="Graphic 161">
                <a:extLst>
                  <a:ext uri="{FF2B5EF4-FFF2-40B4-BE49-F238E27FC236}">
                    <a16:creationId xmlns="" xmlns:a16="http://schemas.microsoft.com/office/drawing/2014/main" id="{AF0F6D85-89C8-4BBA-925E-74D7A65656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20446" y="3369950"/>
                <a:ext cx="235659" cy="400201"/>
              </a:xfrm>
              <a:prstGeom prst="rect">
                <a:avLst/>
              </a:prstGeom>
            </p:spPr>
          </p:pic>
          <p:pic>
            <p:nvPicPr>
              <p:cNvPr id="163" name="Graphic 162">
                <a:extLst>
                  <a:ext uri="{FF2B5EF4-FFF2-40B4-BE49-F238E27FC236}">
                    <a16:creationId xmlns="" xmlns:a16="http://schemas.microsoft.com/office/drawing/2014/main" id="{CF0D724E-1AD1-4ECC-971A-CAA16A217C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956105" y="3242805"/>
                <a:ext cx="235659" cy="400201"/>
              </a:xfrm>
              <a:prstGeom prst="rect">
                <a:avLst/>
              </a:prstGeom>
            </p:spPr>
          </p:pic>
          <p:pic>
            <p:nvPicPr>
              <p:cNvPr id="164" name="Graphic 163">
                <a:extLst>
                  <a:ext uri="{FF2B5EF4-FFF2-40B4-BE49-F238E27FC236}">
                    <a16:creationId xmlns="" xmlns:a16="http://schemas.microsoft.com/office/drawing/2014/main" id="{936F7833-9B6F-4492-9D24-870D80C5E6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191764" y="3311082"/>
                <a:ext cx="235659" cy="400201"/>
              </a:xfrm>
              <a:prstGeom prst="rect">
                <a:avLst/>
              </a:prstGeom>
            </p:spPr>
          </p:pic>
          <p:sp>
            <p:nvSpPr>
              <p:cNvPr id="165" name="Rectangle 164">
                <a:extLst>
                  <a:ext uri="{FF2B5EF4-FFF2-40B4-BE49-F238E27FC236}">
                    <a16:creationId xmlns="" xmlns:a16="http://schemas.microsoft.com/office/drawing/2014/main" id="{50EA5ECD-B84B-41EE-AE24-94414BB0E6C2}"/>
                  </a:ext>
                </a:extLst>
              </p:cNvPr>
              <p:cNvSpPr/>
              <p:nvPr/>
            </p:nvSpPr>
            <p:spPr>
              <a:xfrm>
                <a:off x="4934411" y="3257032"/>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grpSp>
        <p:pic>
          <p:nvPicPr>
            <p:cNvPr id="156" name="Graphic 155">
              <a:extLst>
                <a:ext uri="{FF2B5EF4-FFF2-40B4-BE49-F238E27FC236}">
                  <a16:creationId xmlns="" xmlns:a16="http://schemas.microsoft.com/office/drawing/2014/main" id="{AF20BFAC-EED8-4B33-BEC3-591CB327FCB2}"/>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336957" y="3171717"/>
              <a:ext cx="751183" cy="751183"/>
            </a:xfrm>
            <a:prstGeom prst="rect">
              <a:avLst/>
            </a:prstGeom>
          </p:spPr>
        </p:pic>
      </p:grpSp>
      <p:sp>
        <p:nvSpPr>
          <p:cNvPr id="171" name="Rectangle 170">
            <a:extLst>
              <a:ext uri="{FF2B5EF4-FFF2-40B4-BE49-F238E27FC236}">
                <a16:creationId xmlns="" xmlns:a16="http://schemas.microsoft.com/office/drawing/2014/main" id="{86DF5B78-3719-463E-A209-B19830647561}"/>
              </a:ext>
            </a:extLst>
          </p:cNvPr>
          <p:cNvSpPr/>
          <p:nvPr/>
        </p:nvSpPr>
        <p:spPr>
          <a:xfrm>
            <a:off x="3193637" y="4223387"/>
            <a:ext cx="6090732" cy="1725325"/>
          </a:xfrm>
          <a:prstGeom prst="rect">
            <a:avLst/>
          </a:prstGeom>
          <a:solidFill>
            <a:schemeClr val="accent5">
              <a:alpha val="50196"/>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dirty="0"/>
          </a:p>
        </p:txBody>
      </p:sp>
      <p:grpSp>
        <p:nvGrpSpPr>
          <p:cNvPr id="172" name="Group 171">
            <a:extLst>
              <a:ext uri="{FF2B5EF4-FFF2-40B4-BE49-F238E27FC236}">
                <a16:creationId xmlns="" xmlns:a16="http://schemas.microsoft.com/office/drawing/2014/main" id="{0536B5F4-B253-40B0-AD2D-9C5AC4B2F6DD}"/>
              </a:ext>
            </a:extLst>
          </p:cNvPr>
          <p:cNvGrpSpPr/>
          <p:nvPr/>
        </p:nvGrpSpPr>
        <p:grpSpPr>
          <a:xfrm>
            <a:off x="4455053" y="4436689"/>
            <a:ext cx="4410893" cy="1298716"/>
            <a:chOff x="4336957" y="3101910"/>
            <a:chExt cx="3894588" cy="860024"/>
          </a:xfrm>
        </p:grpSpPr>
        <p:sp>
          <p:nvSpPr>
            <p:cNvPr id="173" name="Rectangle 172">
              <a:extLst>
                <a:ext uri="{FF2B5EF4-FFF2-40B4-BE49-F238E27FC236}">
                  <a16:creationId xmlns="" xmlns:a16="http://schemas.microsoft.com/office/drawing/2014/main" id="{020B85BA-6F78-4407-B8D0-3CB3AF06913B}"/>
                </a:ext>
              </a:extLst>
            </p:cNvPr>
            <p:cNvSpPr/>
            <p:nvPr/>
          </p:nvSpPr>
          <p:spPr>
            <a:xfrm>
              <a:off x="4363720" y="3101910"/>
              <a:ext cx="3867825" cy="860024"/>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4" name="Group 173">
              <a:extLst>
                <a:ext uri="{FF2B5EF4-FFF2-40B4-BE49-F238E27FC236}">
                  <a16:creationId xmlns="" xmlns:a16="http://schemas.microsoft.com/office/drawing/2014/main" id="{B364BDCC-3D7B-4DEE-B283-6A9863030853}"/>
                </a:ext>
              </a:extLst>
            </p:cNvPr>
            <p:cNvGrpSpPr/>
            <p:nvPr/>
          </p:nvGrpSpPr>
          <p:grpSpPr>
            <a:xfrm>
              <a:off x="4527911" y="3242805"/>
              <a:ext cx="3523634" cy="579662"/>
              <a:chOff x="4527911" y="3242805"/>
              <a:chExt cx="3523634" cy="579662"/>
            </a:xfrm>
          </p:grpSpPr>
          <p:grpSp>
            <p:nvGrpSpPr>
              <p:cNvPr id="176" name="Group 175">
                <a:extLst>
                  <a:ext uri="{FF2B5EF4-FFF2-40B4-BE49-F238E27FC236}">
                    <a16:creationId xmlns="" xmlns:a16="http://schemas.microsoft.com/office/drawing/2014/main" id="{969DCB19-1AA4-457E-8140-7C6A3228AC1B}"/>
                  </a:ext>
                </a:extLst>
              </p:cNvPr>
              <p:cNvGrpSpPr/>
              <p:nvPr/>
            </p:nvGrpSpPr>
            <p:grpSpPr>
              <a:xfrm>
                <a:off x="4527911" y="3275387"/>
                <a:ext cx="3523634" cy="502737"/>
                <a:chOff x="7459133" y="790046"/>
                <a:chExt cx="2520004" cy="502737"/>
              </a:xfrm>
            </p:grpSpPr>
            <p:cxnSp>
              <p:nvCxnSpPr>
                <p:cNvPr id="185" name="Straight Connector 184">
                  <a:extLst>
                    <a:ext uri="{FF2B5EF4-FFF2-40B4-BE49-F238E27FC236}">
                      <a16:creationId xmlns="" xmlns:a16="http://schemas.microsoft.com/office/drawing/2014/main" id="{C6BFBC5B-186C-4409-A83B-51E947B60BA8}"/>
                    </a:ext>
                  </a:extLst>
                </p:cNvPr>
                <p:cNvCxnSpPr/>
                <p:nvPr/>
              </p:nvCxnSpPr>
              <p:spPr>
                <a:xfrm>
                  <a:off x="7459133" y="790046"/>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 xmlns:a16="http://schemas.microsoft.com/office/drawing/2014/main" id="{06628665-C211-4A6D-AEB3-177CFC99158E}"/>
                    </a:ext>
                  </a:extLst>
                </p:cNvPr>
                <p:cNvCxnSpPr/>
                <p:nvPr/>
              </p:nvCxnSpPr>
              <p:spPr>
                <a:xfrm>
                  <a:off x="7459137" y="910177"/>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 xmlns:a16="http://schemas.microsoft.com/office/drawing/2014/main" id="{F722A735-656D-4873-BEB5-8CCC7BCCE713}"/>
                    </a:ext>
                  </a:extLst>
                </p:cNvPr>
                <p:cNvCxnSpPr/>
                <p:nvPr/>
              </p:nvCxnSpPr>
              <p:spPr>
                <a:xfrm>
                  <a:off x="7459133" y="1036671"/>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 xmlns:a16="http://schemas.microsoft.com/office/drawing/2014/main" id="{D3659FE9-F360-4DA8-822E-073F6EE2F898}"/>
                    </a:ext>
                  </a:extLst>
                </p:cNvPr>
                <p:cNvCxnSpPr/>
                <p:nvPr/>
              </p:nvCxnSpPr>
              <p:spPr>
                <a:xfrm>
                  <a:off x="7459133" y="116578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 xmlns:a16="http://schemas.microsoft.com/office/drawing/2014/main" id="{6E96DB7D-BB01-49A6-A739-03392F1E5C2D}"/>
                    </a:ext>
                  </a:extLst>
                </p:cNvPr>
                <p:cNvCxnSpPr/>
                <p:nvPr/>
              </p:nvCxnSpPr>
              <p:spPr>
                <a:xfrm>
                  <a:off x="7459133" y="1292783"/>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7" name="Graphic 176">
                <a:extLst>
                  <a:ext uri="{FF2B5EF4-FFF2-40B4-BE49-F238E27FC236}">
                    <a16:creationId xmlns="" xmlns:a16="http://schemas.microsoft.com/office/drawing/2014/main" id="{5FD6B6CA-252D-48EF-8151-CA6653BCB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96586" y="3372803"/>
                <a:ext cx="235659" cy="400201"/>
              </a:xfrm>
              <a:prstGeom prst="rect">
                <a:avLst/>
              </a:prstGeom>
            </p:spPr>
          </p:pic>
          <p:pic>
            <p:nvPicPr>
              <p:cNvPr id="178" name="Graphic 177">
                <a:extLst>
                  <a:ext uri="{FF2B5EF4-FFF2-40B4-BE49-F238E27FC236}">
                    <a16:creationId xmlns="" xmlns:a16="http://schemas.microsoft.com/office/drawing/2014/main" id="{B94DA432-61A3-4045-9B98-8B859EEC60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532245" y="3245658"/>
                <a:ext cx="235659" cy="400201"/>
              </a:xfrm>
              <a:prstGeom prst="rect">
                <a:avLst/>
              </a:prstGeom>
            </p:spPr>
          </p:pic>
          <p:pic>
            <p:nvPicPr>
              <p:cNvPr id="179" name="Graphic 178">
                <a:extLst>
                  <a:ext uri="{FF2B5EF4-FFF2-40B4-BE49-F238E27FC236}">
                    <a16:creationId xmlns="" xmlns:a16="http://schemas.microsoft.com/office/drawing/2014/main" id="{AADE2266-D185-49B1-AE9B-4CF6A355DD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767904" y="3313935"/>
                <a:ext cx="235659" cy="400201"/>
              </a:xfrm>
              <a:prstGeom prst="rect">
                <a:avLst/>
              </a:prstGeom>
            </p:spPr>
          </p:pic>
          <p:sp>
            <p:nvSpPr>
              <p:cNvPr id="180" name="Rectangle 179">
                <a:extLst>
                  <a:ext uri="{FF2B5EF4-FFF2-40B4-BE49-F238E27FC236}">
                    <a16:creationId xmlns="" xmlns:a16="http://schemas.microsoft.com/office/drawing/2014/main" id="{C1D1815C-EBCE-47FE-B688-ABD517E6E531}"/>
                  </a:ext>
                </a:extLst>
              </p:cNvPr>
              <p:cNvSpPr/>
              <p:nvPr/>
            </p:nvSpPr>
            <p:spPr>
              <a:xfrm>
                <a:off x="6505323" y="3251014"/>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pic>
            <p:nvPicPr>
              <p:cNvPr id="181" name="Graphic 180">
                <a:extLst>
                  <a:ext uri="{FF2B5EF4-FFF2-40B4-BE49-F238E27FC236}">
                    <a16:creationId xmlns="" xmlns:a16="http://schemas.microsoft.com/office/drawing/2014/main" id="{89F0D0E8-6246-48DD-AB8B-CB077D43B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20446" y="3369950"/>
                <a:ext cx="235659" cy="400201"/>
              </a:xfrm>
              <a:prstGeom prst="rect">
                <a:avLst/>
              </a:prstGeom>
            </p:spPr>
          </p:pic>
          <p:pic>
            <p:nvPicPr>
              <p:cNvPr id="182" name="Graphic 181">
                <a:extLst>
                  <a:ext uri="{FF2B5EF4-FFF2-40B4-BE49-F238E27FC236}">
                    <a16:creationId xmlns="" xmlns:a16="http://schemas.microsoft.com/office/drawing/2014/main" id="{BF84CD52-7904-42AC-B313-D88CEFA432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956105" y="3242805"/>
                <a:ext cx="235659" cy="400201"/>
              </a:xfrm>
              <a:prstGeom prst="rect">
                <a:avLst/>
              </a:prstGeom>
            </p:spPr>
          </p:pic>
          <p:pic>
            <p:nvPicPr>
              <p:cNvPr id="183" name="Graphic 182">
                <a:extLst>
                  <a:ext uri="{FF2B5EF4-FFF2-40B4-BE49-F238E27FC236}">
                    <a16:creationId xmlns="" xmlns:a16="http://schemas.microsoft.com/office/drawing/2014/main" id="{CDCDB5D4-2060-4239-A5C6-56CCF46873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191764" y="3311082"/>
                <a:ext cx="235659" cy="400201"/>
              </a:xfrm>
              <a:prstGeom prst="rect">
                <a:avLst/>
              </a:prstGeom>
            </p:spPr>
          </p:pic>
          <p:sp>
            <p:nvSpPr>
              <p:cNvPr id="184" name="Rectangle 183">
                <a:extLst>
                  <a:ext uri="{FF2B5EF4-FFF2-40B4-BE49-F238E27FC236}">
                    <a16:creationId xmlns="" xmlns:a16="http://schemas.microsoft.com/office/drawing/2014/main" id="{1D24BFB3-0C2D-4408-9AC3-226B8A3CC21E}"/>
                  </a:ext>
                </a:extLst>
              </p:cNvPr>
              <p:cNvSpPr/>
              <p:nvPr/>
            </p:nvSpPr>
            <p:spPr>
              <a:xfrm>
                <a:off x="4934411" y="3257032"/>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grpSp>
        <p:pic>
          <p:nvPicPr>
            <p:cNvPr id="175" name="Graphic 174">
              <a:extLst>
                <a:ext uri="{FF2B5EF4-FFF2-40B4-BE49-F238E27FC236}">
                  <a16:creationId xmlns="" xmlns:a16="http://schemas.microsoft.com/office/drawing/2014/main" id="{61925DCB-34AA-45D8-B6B1-DCC024B1CA04}"/>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336957" y="3171717"/>
              <a:ext cx="751183" cy="751183"/>
            </a:xfrm>
            <a:prstGeom prst="rect">
              <a:avLst/>
            </a:prstGeom>
          </p:spPr>
        </p:pic>
      </p:grpSp>
      <p:sp>
        <p:nvSpPr>
          <p:cNvPr id="190" name="TextBox 189">
            <a:extLst>
              <a:ext uri="{FF2B5EF4-FFF2-40B4-BE49-F238E27FC236}">
                <a16:creationId xmlns="" xmlns:a16="http://schemas.microsoft.com/office/drawing/2014/main" id="{4AC95899-95F5-4365-B5C0-2FA8F65FAADF}"/>
              </a:ext>
            </a:extLst>
          </p:cNvPr>
          <p:cNvSpPr txBox="1"/>
          <p:nvPr/>
        </p:nvSpPr>
        <p:spPr>
          <a:xfrm>
            <a:off x="3223948" y="830452"/>
            <a:ext cx="1150395" cy="923330"/>
          </a:xfrm>
          <a:prstGeom prst="rect">
            <a:avLst/>
          </a:prstGeom>
          <a:solidFill>
            <a:srgbClr val="7030A0"/>
          </a:solidFill>
        </p:spPr>
        <p:txBody>
          <a:bodyPr wrap="square" rtlCol="0">
            <a:spAutoFit/>
          </a:bodyPr>
          <a:lstStyle/>
          <a:p>
            <a:pPr algn="ctr"/>
            <a:r>
              <a:rPr lang="es-MX" b="1" dirty="0" err="1">
                <a:solidFill>
                  <a:schemeClr val="bg1"/>
                </a:solidFill>
                <a:latin typeface="Arial" panose="020B0604020202020204" pitchFamily="34" charset="0"/>
                <a:cs typeface="Arial" panose="020B0604020202020204" pitchFamily="34" charset="0"/>
              </a:rPr>
              <a:t>Without</a:t>
            </a:r>
            <a:r>
              <a:rPr lang="es-MX" b="1" dirty="0">
                <a:solidFill>
                  <a:schemeClr val="bg1"/>
                </a:solidFill>
                <a:latin typeface="Arial" panose="020B0604020202020204" pitchFamily="34" charset="0"/>
                <a:cs typeface="Arial" panose="020B0604020202020204" pitchFamily="34" charset="0"/>
              </a:rPr>
              <a:t> visual</a:t>
            </a:r>
          </a:p>
          <a:p>
            <a:pPr algn="ctr"/>
            <a:r>
              <a:rPr lang="es-MX" b="1" dirty="0" err="1">
                <a:solidFill>
                  <a:schemeClr val="bg1"/>
                </a:solidFill>
                <a:latin typeface="Arial" panose="020B0604020202020204" pitchFamily="34" charset="0"/>
                <a:cs typeface="Arial" panose="020B0604020202020204" pitchFamily="34" charset="0"/>
              </a:rPr>
              <a:t>stimuli</a:t>
            </a:r>
            <a:endParaRPr lang="en-CA" b="1" dirty="0">
              <a:solidFill>
                <a:schemeClr val="bg1"/>
              </a:solidFill>
              <a:latin typeface="Arial" panose="020B0604020202020204" pitchFamily="34" charset="0"/>
              <a:cs typeface="Arial" panose="020B0604020202020204" pitchFamily="34" charset="0"/>
            </a:endParaRPr>
          </a:p>
        </p:txBody>
      </p:sp>
      <p:sp>
        <p:nvSpPr>
          <p:cNvPr id="191" name="TextBox 190">
            <a:extLst>
              <a:ext uri="{FF2B5EF4-FFF2-40B4-BE49-F238E27FC236}">
                <a16:creationId xmlns="" xmlns:a16="http://schemas.microsoft.com/office/drawing/2014/main" id="{CBD0ABE2-6208-450B-9F7C-4142D80D39EB}"/>
              </a:ext>
            </a:extLst>
          </p:cNvPr>
          <p:cNvSpPr txBox="1"/>
          <p:nvPr/>
        </p:nvSpPr>
        <p:spPr>
          <a:xfrm>
            <a:off x="3227203" y="2717021"/>
            <a:ext cx="1180706" cy="923330"/>
          </a:xfrm>
          <a:prstGeom prst="rect">
            <a:avLst/>
          </a:prstGeom>
          <a:solidFill>
            <a:srgbClr val="FFC000"/>
          </a:solid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Baseline visual stimuli</a:t>
            </a:r>
            <a:endParaRPr lang="en-CA" b="1" dirty="0">
              <a:solidFill>
                <a:schemeClr val="bg1"/>
              </a:solidFill>
              <a:latin typeface="Arial" panose="020B0604020202020204" pitchFamily="34" charset="0"/>
              <a:cs typeface="Arial" panose="020B0604020202020204" pitchFamily="34" charset="0"/>
            </a:endParaRPr>
          </a:p>
        </p:txBody>
      </p:sp>
      <p:sp>
        <p:nvSpPr>
          <p:cNvPr id="192" name="TextBox 191">
            <a:extLst>
              <a:ext uri="{FF2B5EF4-FFF2-40B4-BE49-F238E27FC236}">
                <a16:creationId xmlns="" xmlns:a16="http://schemas.microsoft.com/office/drawing/2014/main" id="{9F24D8FA-9191-4192-A13E-C08DFD7589E4}"/>
              </a:ext>
            </a:extLst>
          </p:cNvPr>
          <p:cNvSpPr txBox="1"/>
          <p:nvPr/>
        </p:nvSpPr>
        <p:spPr>
          <a:xfrm>
            <a:off x="3212177" y="4577711"/>
            <a:ext cx="1180205" cy="923330"/>
          </a:xfrm>
          <a:prstGeom prst="rect">
            <a:avLst/>
          </a:prstGeom>
          <a:solidFill>
            <a:schemeClr val="accent5"/>
          </a:solidFill>
        </p:spPr>
        <p:txBody>
          <a:bodyPr wrap="square" rtlCol="0">
            <a:spAutoFit/>
          </a:bodyPr>
          <a:lstStyle/>
          <a:p>
            <a:pPr algn="ctr"/>
            <a:r>
              <a:rPr lang="es-MX" b="1" dirty="0" err="1">
                <a:solidFill>
                  <a:schemeClr val="bg1"/>
                </a:solidFill>
                <a:latin typeface="Arial" panose="020B0604020202020204" pitchFamily="34" charset="0"/>
                <a:cs typeface="Arial" panose="020B0604020202020204" pitchFamily="34" charset="0"/>
              </a:rPr>
              <a:t>Delay</a:t>
            </a:r>
            <a:r>
              <a:rPr lang="es-MX" b="1" dirty="0">
                <a:solidFill>
                  <a:schemeClr val="bg1"/>
                </a:solidFill>
                <a:latin typeface="Arial" panose="020B0604020202020204" pitchFamily="34" charset="0"/>
                <a:cs typeface="Arial" panose="020B0604020202020204" pitchFamily="34" charset="0"/>
              </a:rPr>
              <a:t> visual</a:t>
            </a:r>
          </a:p>
          <a:p>
            <a:pPr algn="ctr"/>
            <a:r>
              <a:rPr lang="es-MX" b="1" dirty="0" err="1">
                <a:solidFill>
                  <a:schemeClr val="bg1"/>
                </a:solidFill>
                <a:latin typeface="Arial" panose="020B0604020202020204" pitchFamily="34" charset="0"/>
                <a:cs typeface="Arial" panose="020B0604020202020204" pitchFamily="34" charset="0"/>
              </a:rPr>
              <a:t>stimuli</a:t>
            </a:r>
            <a:endParaRPr lang="en-CA" b="1" dirty="0">
              <a:solidFill>
                <a:schemeClr val="bg1"/>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C55B1D77-7575-407C-ADC1-3B6CA2AC5A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5162" y="811498"/>
            <a:ext cx="812906" cy="1083874"/>
          </a:xfrm>
          <a:prstGeom prst="rect">
            <a:avLst/>
          </a:prstGeom>
        </p:spPr>
      </p:pic>
      <p:pic>
        <p:nvPicPr>
          <p:cNvPr id="193" name="Picture 192">
            <a:extLst>
              <a:ext uri="{FF2B5EF4-FFF2-40B4-BE49-F238E27FC236}">
                <a16:creationId xmlns="" xmlns:a16="http://schemas.microsoft.com/office/drawing/2014/main" id="{C582EF51-72FD-4962-A928-E482D4D88C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08392" y="2698298"/>
            <a:ext cx="812906" cy="1083874"/>
          </a:xfrm>
          <a:prstGeom prst="rect">
            <a:avLst/>
          </a:prstGeom>
        </p:spPr>
      </p:pic>
      <p:pic>
        <p:nvPicPr>
          <p:cNvPr id="194" name="Picture 193">
            <a:extLst>
              <a:ext uri="{FF2B5EF4-FFF2-40B4-BE49-F238E27FC236}">
                <a16:creationId xmlns="" xmlns:a16="http://schemas.microsoft.com/office/drawing/2014/main" id="{DAE09E95-6DF6-4C30-BA0F-7BC42849FA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13423" y="830690"/>
            <a:ext cx="812906" cy="1083874"/>
          </a:xfrm>
          <a:prstGeom prst="rect">
            <a:avLst/>
          </a:prstGeom>
        </p:spPr>
      </p:pic>
      <p:pic>
        <p:nvPicPr>
          <p:cNvPr id="195" name="Picture 194">
            <a:extLst>
              <a:ext uri="{FF2B5EF4-FFF2-40B4-BE49-F238E27FC236}">
                <a16:creationId xmlns="" xmlns:a16="http://schemas.microsoft.com/office/drawing/2014/main" id="{5CFC92BE-7961-433B-887A-6B1636178A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37576" y="4601688"/>
            <a:ext cx="812906" cy="1083874"/>
          </a:xfrm>
          <a:prstGeom prst="rect">
            <a:avLst/>
          </a:prstGeom>
        </p:spPr>
      </p:pic>
      <p:pic>
        <p:nvPicPr>
          <p:cNvPr id="29" name="Picture 28">
            <a:extLst>
              <a:ext uri="{FF2B5EF4-FFF2-40B4-BE49-F238E27FC236}">
                <a16:creationId xmlns="" xmlns:a16="http://schemas.microsoft.com/office/drawing/2014/main" id="{80FB3B00-DC0B-4CB2-945D-FEF0D252A59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39765" y="2683234"/>
            <a:ext cx="812403" cy="1083204"/>
          </a:xfrm>
          <a:prstGeom prst="rect">
            <a:avLst/>
          </a:prstGeom>
        </p:spPr>
      </p:pic>
      <p:pic>
        <p:nvPicPr>
          <p:cNvPr id="32" name="Picture 31">
            <a:extLst>
              <a:ext uri="{FF2B5EF4-FFF2-40B4-BE49-F238E27FC236}">
                <a16:creationId xmlns="" xmlns:a16="http://schemas.microsoft.com/office/drawing/2014/main" id="{3FEBBD09-3DE4-4B3F-848D-ECD2145A78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05383" y="4577711"/>
            <a:ext cx="815915" cy="1087887"/>
          </a:xfrm>
          <a:prstGeom prst="rect">
            <a:avLst/>
          </a:prstGeom>
        </p:spPr>
      </p:pic>
      <p:sp>
        <p:nvSpPr>
          <p:cNvPr id="71" name="ZoneTexte 20"/>
          <p:cNvSpPr txBox="1">
            <a:spLocks noChangeArrowheads="1"/>
          </p:cNvSpPr>
          <p:nvPr/>
        </p:nvSpPr>
        <p:spPr bwMode="auto">
          <a:xfrm>
            <a:off x="8340840" y="6347222"/>
            <a:ext cx="3779241" cy="510778"/>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pPr algn="r"/>
            <a:r>
              <a:rPr lang="fr-FR" dirty="0" err="1" smtClean="0"/>
              <a:t>Zaida</a:t>
            </a:r>
            <a:r>
              <a:rPr lang="fr-FR" dirty="0" smtClean="0"/>
              <a:t> Martinez Moreno</a:t>
            </a:r>
            <a:endParaRPr lang="fr-FR" dirty="0"/>
          </a:p>
        </p:txBody>
      </p:sp>
    </p:spTree>
    <p:extLst>
      <p:ext uri="{BB962C8B-B14F-4D97-AF65-F5344CB8AC3E}">
        <p14:creationId xmlns:p14="http://schemas.microsoft.com/office/powerpoint/2010/main" val="734759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03119"/>
            <a:ext cx="12192000" cy="1397726"/>
          </a:xfrm>
        </p:spPr>
        <p:txBody>
          <a:bodyPr/>
          <a:lstStyle/>
          <a:p>
            <a:r>
              <a:rPr lang="en-US" b="1" i="1" dirty="0" smtClean="0"/>
              <a:t>Describe the lab I am in</a:t>
            </a:r>
            <a:endParaRPr lang="en-US" b="1" i="1" dirty="0"/>
          </a:p>
        </p:txBody>
      </p:sp>
    </p:spTree>
    <p:extLst>
      <p:ext uri="{BB962C8B-B14F-4D97-AF65-F5344CB8AC3E}">
        <p14:creationId xmlns:p14="http://schemas.microsoft.com/office/powerpoint/2010/main" val="20976743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2737575" y="1392407"/>
            <a:ext cx="6387790" cy="4117248"/>
          </a:xfrm>
          <a:prstGeom prst="rect">
            <a:avLst/>
          </a:prstGeom>
          <a:noFill/>
        </p:spPr>
      </p:pic>
      <p:sp>
        <p:nvSpPr>
          <p:cNvPr id="22" name="ZoneTexte 21"/>
          <p:cNvSpPr txBox="1"/>
          <p:nvPr/>
        </p:nvSpPr>
        <p:spPr>
          <a:xfrm rot="16200000">
            <a:off x="925375" y="2938324"/>
            <a:ext cx="3237289" cy="646331"/>
          </a:xfrm>
          <a:prstGeom prst="rect">
            <a:avLst/>
          </a:prstGeom>
          <a:noFill/>
        </p:spPr>
        <p:txBody>
          <a:bodyPr wrap="square" rtlCol="0">
            <a:spAutoFit/>
          </a:bodyPr>
          <a:lstStyle/>
          <a:p>
            <a:pPr algn="ctr"/>
            <a:r>
              <a:rPr lang="en-CA"/>
              <a:t>Hit –FA</a:t>
            </a:r>
          </a:p>
          <a:p>
            <a:pPr algn="ctr"/>
            <a:r>
              <a:rPr lang="en-CA"/>
              <a:t>Stimulation - No Stimulation </a:t>
            </a:r>
          </a:p>
        </p:txBody>
      </p:sp>
      <p:sp>
        <p:nvSpPr>
          <p:cNvPr id="23" name="ZoneTexte 20"/>
          <p:cNvSpPr txBox="1">
            <a:spLocks noChangeArrowheads="1"/>
          </p:cNvSpPr>
          <p:nvPr/>
        </p:nvSpPr>
        <p:spPr bwMode="auto">
          <a:xfrm>
            <a:off x="3348325" y="164546"/>
            <a:ext cx="5777041" cy="1328023"/>
          </a:xfrm>
          <a:prstGeom prst="roundRect">
            <a:avLst/>
          </a:prstGeom>
          <a:solidFill>
            <a:schemeClr val="accent5">
              <a:lumMod val="40000"/>
              <a:lumOff val="60000"/>
            </a:schemeClr>
          </a:solidFill>
          <a:ln w="9525">
            <a:solidFill>
              <a:schemeClr val="bg2"/>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r>
              <a:rPr lang="en-CA"/>
              <a:t>11 non-musicians,</a:t>
            </a:r>
          </a:p>
          <a:p>
            <a:r>
              <a:rPr lang="en-CA"/>
              <a:t>Reversed task</a:t>
            </a:r>
          </a:p>
          <a:p>
            <a:r>
              <a:rPr lang="en-CA"/>
              <a:t> 4sec visual stimulation (baseline only)</a:t>
            </a:r>
          </a:p>
        </p:txBody>
      </p:sp>
      <p:sp>
        <p:nvSpPr>
          <p:cNvPr id="24" name="ZoneTexte 20"/>
          <p:cNvSpPr txBox="1">
            <a:spLocks noChangeArrowheads="1"/>
          </p:cNvSpPr>
          <p:nvPr/>
        </p:nvSpPr>
        <p:spPr bwMode="auto">
          <a:xfrm>
            <a:off x="1881712" y="5610122"/>
            <a:ext cx="8282233" cy="919401"/>
          </a:xfrm>
          <a:prstGeom prst="roundRect">
            <a:avLst/>
          </a:prstGeom>
          <a:solidFill>
            <a:schemeClr val="accent5">
              <a:lumMod val="40000"/>
              <a:lumOff val="60000"/>
            </a:schemeClr>
          </a:solidFill>
          <a:ln w="9525">
            <a:solidFill>
              <a:schemeClr val="bg2"/>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r>
              <a:rPr lang="en-CA" dirty="0"/>
              <a:t>Around 13% of </a:t>
            </a:r>
            <a:r>
              <a:rPr lang="en-CA" dirty="0" err="1"/>
              <a:t>behavioral</a:t>
            </a:r>
            <a:r>
              <a:rPr lang="en-CA" dirty="0"/>
              <a:t> benefit: EEG data </a:t>
            </a:r>
            <a:r>
              <a:rPr lang="en-CA" dirty="0">
                <a:sym typeface="Wingdings"/>
              </a:rPr>
              <a:t></a:t>
            </a:r>
            <a:r>
              <a:rPr lang="en-CA" dirty="0"/>
              <a:t> try to link </a:t>
            </a:r>
            <a:r>
              <a:rPr lang="en-CA" dirty="0" err="1"/>
              <a:t>behavioral</a:t>
            </a:r>
            <a:r>
              <a:rPr lang="en-CA" dirty="0"/>
              <a:t> benefits to oscillatory entrainment </a:t>
            </a:r>
          </a:p>
        </p:txBody>
      </p:sp>
      <p:sp>
        <p:nvSpPr>
          <p:cNvPr id="7" name="Rectangle 6"/>
          <p:cNvSpPr/>
          <p:nvPr/>
        </p:nvSpPr>
        <p:spPr>
          <a:xfrm>
            <a:off x="3569332" y="5153605"/>
            <a:ext cx="1151021" cy="248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58181" y="5085531"/>
            <a:ext cx="1171476" cy="384721"/>
          </a:xfrm>
          <a:prstGeom prst="rect">
            <a:avLst/>
          </a:prstGeom>
          <a:noFill/>
        </p:spPr>
        <p:txBody>
          <a:bodyPr wrap="square" rtlCol="0">
            <a:spAutoFit/>
          </a:bodyPr>
          <a:lstStyle/>
          <a:p>
            <a:r>
              <a:rPr lang="en-US" sz="1900" dirty="0" smtClean="0"/>
              <a:t>Random</a:t>
            </a:r>
            <a:endParaRPr lang="en-US" sz="1900" dirty="0"/>
          </a:p>
        </p:txBody>
      </p:sp>
    </p:spTree>
    <p:extLst>
      <p:ext uri="{BB962C8B-B14F-4D97-AF65-F5344CB8AC3E}">
        <p14:creationId xmlns:p14="http://schemas.microsoft.com/office/powerpoint/2010/main" val="201417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192000" cy="6858000"/>
          </a:xfrm>
        </p:spPr>
        <p:txBody>
          <a:bodyPr>
            <a:normAutofit/>
          </a:bodyPr>
          <a:lstStyle/>
          <a:p>
            <a:pPr marL="0" indent="0" algn="ctr">
              <a:buNone/>
            </a:pPr>
            <a:r>
              <a:rPr lang="en-US" sz="6000" b="1" dirty="0" smtClean="0"/>
              <a:t>Temporary Conclusion</a:t>
            </a:r>
          </a:p>
          <a:p>
            <a:pPr marL="0" indent="0" algn="ctr">
              <a:buNone/>
            </a:pPr>
            <a:endParaRPr lang="en-US" sz="3500" b="1" dirty="0" smtClean="0"/>
          </a:p>
          <a:p>
            <a:pPr marL="0" indent="0">
              <a:buNone/>
            </a:pPr>
            <a:r>
              <a:rPr lang="en-US" dirty="0" smtClean="0"/>
              <a:t>Rotating visual stimulation enhances </a:t>
            </a:r>
            <a:r>
              <a:rPr lang="en-US" dirty="0"/>
              <a:t>brain oscillations to boost participants’ </a:t>
            </a:r>
            <a:r>
              <a:rPr lang="en-US" b="1" dirty="0"/>
              <a:t>manipulation</a:t>
            </a:r>
            <a:r>
              <a:rPr lang="en-US" dirty="0"/>
              <a:t> abilities in </a:t>
            </a:r>
            <a:r>
              <a:rPr lang="en-US" b="1" dirty="0"/>
              <a:t>auditory memory</a:t>
            </a:r>
            <a:r>
              <a:rPr lang="en-US" dirty="0"/>
              <a:t>. </a:t>
            </a:r>
            <a:endParaRPr lang="en-US" dirty="0" smtClean="0"/>
          </a:p>
          <a:p>
            <a:pPr marL="0" indent="0">
              <a:buNone/>
            </a:pPr>
            <a:endParaRPr lang="en-US" dirty="0"/>
          </a:p>
          <a:p>
            <a:pPr marL="0" indent="0">
              <a:buNone/>
            </a:pPr>
            <a:endParaRPr lang="en-US" dirty="0"/>
          </a:p>
          <a:p>
            <a:pPr marL="0" indent="0">
              <a:buNone/>
            </a:pPr>
            <a:endParaRPr lang="en-US" dirty="0"/>
          </a:p>
          <a:p>
            <a:pPr marL="0" indent="0">
              <a:buNone/>
            </a:pPr>
            <a:r>
              <a:rPr lang="en-US" dirty="0" smtClean="0"/>
              <a:t>* Other </a:t>
            </a:r>
            <a:r>
              <a:rPr lang="en-US" dirty="0"/>
              <a:t>types of stimulations such as gamma can improve working memory, </a:t>
            </a:r>
            <a:r>
              <a:rPr lang="en-US" dirty="0" smtClean="0"/>
              <a:t>we only care about theta stimulations, theta </a:t>
            </a:r>
            <a:r>
              <a:rPr lang="en-US" dirty="0"/>
              <a:t>oscillations are easier to control and we could well work on it</a:t>
            </a:r>
            <a:r>
              <a:rPr lang="mr-IN" dirty="0" smtClean="0"/>
              <a:t>…</a:t>
            </a:r>
            <a:endParaRPr lang="en-US" dirty="0"/>
          </a:p>
        </p:txBody>
      </p:sp>
    </p:spTree>
    <p:extLst>
      <p:ext uri="{BB962C8B-B14F-4D97-AF65-F5344CB8AC3E}">
        <p14:creationId xmlns:p14="http://schemas.microsoft.com/office/powerpoint/2010/main" val="12542633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359229"/>
            <a:ext cx="11625942" cy="5817734"/>
          </a:xfrm>
        </p:spPr>
        <p:txBody>
          <a:bodyPr/>
          <a:lstStyle/>
          <a:p>
            <a:pPr marL="0" indent="0">
              <a:buNone/>
            </a:pPr>
            <a:r>
              <a:rPr lang="en-US" dirty="0" smtClean="0"/>
              <a:t>&lt;</a:t>
            </a:r>
            <a:r>
              <a:rPr lang="en-US" dirty="0"/>
              <a:t>Exact time frame&gt; (unit: seconds)</a:t>
            </a:r>
          </a:p>
          <a:p>
            <a:pPr marL="0" indent="0">
              <a:buNone/>
            </a:pPr>
            <a:r>
              <a:rPr lang="en-US" b="1" dirty="0">
                <a:solidFill>
                  <a:srgbClr val="FF0000"/>
                </a:solidFill>
              </a:rPr>
              <a:t>Baseline without long</a:t>
            </a:r>
            <a:r>
              <a:rPr lang="en-US" dirty="0"/>
              <a:t>: -2 ~ 0 of visual stimulation, 0 ~ 0.75 of first melody, 0.75 ~ 2.75 of break, 2.75 ~ 3.5 of second </a:t>
            </a:r>
            <a:r>
              <a:rPr lang="en-US" dirty="0" smtClean="0"/>
              <a:t>melody</a:t>
            </a:r>
          </a:p>
          <a:p>
            <a:pPr marL="0" indent="0">
              <a:buNone/>
            </a:pPr>
            <a:endParaRPr lang="en-US" dirty="0"/>
          </a:p>
          <a:p>
            <a:pPr marL="0" indent="0">
              <a:buNone/>
            </a:pPr>
            <a:r>
              <a:rPr lang="en-US" b="1" dirty="0">
                <a:solidFill>
                  <a:srgbClr val="FF0000"/>
                </a:solidFill>
              </a:rPr>
              <a:t>Baseline with long</a:t>
            </a:r>
            <a:r>
              <a:rPr lang="en-US" dirty="0"/>
              <a:t>: -4 ~ 0 of visual stimulation, 0 ~ 0.75 of first melody, 0.75 ~ 2.75 of break, 2.75 ~ 3.5 of second </a:t>
            </a:r>
            <a:r>
              <a:rPr lang="en-US" dirty="0" smtClean="0"/>
              <a:t>melody</a:t>
            </a:r>
          </a:p>
          <a:p>
            <a:pPr marL="0" indent="0">
              <a:buNone/>
            </a:pPr>
            <a:endParaRPr lang="en-US" dirty="0"/>
          </a:p>
          <a:p>
            <a:pPr marL="0" indent="0">
              <a:buNone/>
            </a:pPr>
            <a:r>
              <a:rPr lang="en-US" b="1" dirty="0">
                <a:solidFill>
                  <a:srgbClr val="FF0000"/>
                </a:solidFill>
              </a:rPr>
              <a:t>No baseline with visual stimulation</a:t>
            </a:r>
            <a:r>
              <a:rPr lang="en-US" dirty="0"/>
              <a:t>: 0 ~ 0.75 of first melody, 0.75 ~ 2.75 of visual stimulation, 2.75 ~ 3.5 of second melody </a:t>
            </a:r>
            <a:endParaRPr lang="en-US" dirty="0" smtClean="0"/>
          </a:p>
          <a:p>
            <a:pPr marL="0" indent="0">
              <a:buNone/>
            </a:pPr>
            <a:endParaRPr lang="en-US" dirty="0"/>
          </a:p>
          <a:p>
            <a:pPr marL="0" indent="0">
              <a:buNone/>
            </a:pPr>
            <a:r>
              <a:rPr lang="en-US" b="1" dirty="0">
                <a:solidFill>
                  <a:srgbClr val="FF0000"/>
                </a:solidFill>
              </a:rPr>
              <a:t>No baseline without visual stimulation</a:t>
            </a:r>
            <a:r>
              <a:rPr lang="en-US" dirty="0"/>
              <a:t>: 0 ~ 0.75 of first melody, 0.75 ~ 2.75 of break, 2.75 ~ 3.5 of second melody</a:t>
            </a:r>
          </a:p>
        </p:txBody>
      </p:sp>
      <p:sp>
        <p:nvSpPr>
          <p:cNvPr id="2" name="TextBox 1"/>
          <p:cNvSpPr txBox="1"/>
          <p:nvPr/>
        </p:nvSpPr>
        <p:spPr>
          <a:xfrm>
            <a:off x="359229" y="2220559"/>
            <a:ext cx="11908971" cy="1384995"/>
          </a:xfrm>
          <a:prstGeom prst="rect">
            <a:avLst/>
          </a:prstGeom>
          <a:noFill/>
        </p:spPr>
        <p:txBody>
          <a:bodyPr wrap="square" rtlCol="0">
            <a:spAutoFit/>
          </a:bodyPr>
          <a:lstStyle/>
          <a:p>
            <a:r>
              <a:rPr lang="en-US" sz="2800" b="1" u="sng" dirty="0">
                <a:solidFill>
                  <a:srgbClr val="0070C0"/>
                </a:solidFill>
              </a:rPr>
              <a:t>Baseline with long: -4 ~ 0 of visual stimulation, 0 ~ 0.75 of first melody, 0.75 ~ 2.75 of break, 2.75 ~ 3.5 of second melody</a:t>
            </a:r>
          </a:p>
          <a:p>
            <a:endParaRPr lang="en-US" sz="2800" b="1" u="sng" dirty="0">
              <a:solidFill>
                <a:srgbClr val="0070C0"/>
              </a:solidFill>
            </a:endParaRPr>
          </a:p>
        </p:txBody>
      </p:sp>
    </p:spTree>
    <p:extLst>
      <p:ext uri="{BB962C8B-B14F-4D97-AF65-F5344CB8AC3E}">
        <p14:creationId xmlns:p14="http://schemas.microsoft.com/office/powerpoint/2010/main" val="98718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66251"/>
          </a:xfrm>
        </p:spPr>
        <p:txBody>
          <a:bodyPr>
            <a:noAutofit/>
          </a:bodyPr>
          <a:lstStyle/>
          <a:p>
            <a:r>
              <a:rPr lang="en-US" sz="2800" dirty="0" err="1" smtClean="0"/>
              <a:t>blsrr</a:t>
            </a:r>
            <a:r>
              <a:rPr lang="ko-KR" altLang="en-US" sz="2800" dirty="0" smtClean="0"/>
              <a:t> </a:t>
            </a:r>
            <a:r>
              <a:rPr lang="en-US" altLang="ko-KR" sz="2800" dirty="0" smtClean="0"/>
              <a:t>(</a:t>
            </a:r>
            <a:r>
              <a:rPr lang="ko-KR" altLang="en-US" sz="2800" dirty="0" smtClean="0"/>
              <a:t>*</a:t>
            </a:r>
            <a:r>
              <a:rPr lang="en-US" altLang="ko-KR" sz="2800" dirty="0" smtClean="0"/>
              <a:t>Both visual and auditory stimulations are responsive around 100ms after </a:t>
            </a:r>
            <a:r>
              <a:rPr lang="mr-IN" altLang="ko-KR" sz="2800" dirty="0" smtClean="0"/>
              <a:t>–</a:t>
            </a:r>
            <a:r>
              <a:rPr lang="en-US" altLang="ko-KR" sz="2800" dirty="0" smtClean="0"/>
              <a:t> information has to travel from sensory receptors such as eyes and ears to the cortex via subcortical nuclei)</a:t>
            </a:r>
            <a:endParaRPr lang="en-US" sz="2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9334"/>
            <a:ext cx="12192000" cy="5448665"/>
          </a:xfrm>
          <a:prstGeom prst="rect">
            <a:avLst/>
          </a:prstGeom>
        </p:spPr>
      </p:pic>
      <p:grpSp>
        <p:nvGrpSpPr>
          <p:cNvPr id="4" name="Grouper 4"/>
          <p:cNvGrpSpPr/>
          <p:nvPr/>
        </p:nvGrpSpPr>
        <p:grpSpPr>
          <a:xfrm>
            <a:off x="1792961" y="1064537"/>
            <a:ext cx="2297499" cy="689595"/>
            <a:chOff x="1979712" y="1484784"/>
            <a:chExt cx="6984776" cy="2088232"/>
          </a:xfrm>
        </p:grpSpPr>
        <p:sp>
          <p:nvSpPr>
            <p:cNvPr id="5" name="Rectangle 4"/>
            <p:cNvSpPr/>
            <p:nvPr/>
          </p:nvSpPr>
          <p:spPr>
            <a:xfrm>
              <a:off x="1979712" y="1484784"/>
              <a:ext cx="6984776" cy="20882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7"/>
            <p:cNvPicPr>
              <a:picLocks noChangeAspect="1"/>
            </p:cNvPicPr>
            <p:nvPr/>
          </p:nvPicPr>
          <p:blipFill>
            <a:blip r:embed="rId4"/>
            <a:stretch>
              <a:fillRect/>
            </a:stretch>
          </p:blipFill>
          <p:spPr>
            <a:xfrm>
              <a:off x="3563888" y="1556792"/>
              <a:ext cx="2007195" cy="1743090"/>
            </a:xfrm>
            <a:prstGeom prst="rect">
              <a:avLst/>
            </a:prstGeom>
          </p:spPr>
        </p:pic>
        <p:pic>
          <p:nvPicPr>
            <p:cNvPr id="8" name="Image 8"/>
            <p:cNvPicPr>
              <a:picLocks noChangeAspect="1"/>
            </p:cNvPicPr>
            <p:nvPr/>
          </p:nvPicPr>
          <p:blipFill>
            <a:blip r:embed="rId5"/>
            <a:stretch>
              <a:fillRect/>
            </a:stretch>
          </p:blipFill>
          <p:spPr>
            <a:xfrm>
              <a:off x="2628236" y="1556792"/>
              <a:ext cx="1007660" cy="1734964"/>
            </a:xfrm>
            <a:prstGeom prst="rect">
              <a:avLst/>
            </a:prstGeom>
          </p:spPr>
        </p:pic>
        <p:pic>
          <p:nvPicPr>
            <p:cNvPr id="9" name="Image 9"/>
            <p:cNvPicPr>
              <a:picLocks noChangeAspect="1"/>
            </p:cNvPicPr>
            <p:nvPr/>
          </p:nvPicPr>
          <p:blipFill>
            <a:blip r:embed="rId6"/>
            <a:stretch>
              <a:fillRect/>
            </a:stretch>
          </p:blipFill>
          <p:spPr>
            <a:xfrm>
              <a:off x="5148064" y="1484784"/>
              <a:ext cx="1944216" cy="2036200"/>
            </a:xfrm>
            <a:prstGeom prst="rect">
              <a:avLst/>
            </a:prstGeom>
          </p:spPr>
        </p:pic>
        <p:pic>
          <p:nvPicPr>
            <p:cNvPr id="10" name="Image 10"/>
            <p:cNvPicPr>
              <a:picLocks noChangeAspect="1"/>
            </p:cNvPicPr>
            <p:nvPr/>
          </p:nvPicPr>
          <p:blipFill>
            <a:blip r:embed="rId7"/>
            <a:stretch>
              <a:fillRect/>
            </a:stretch>
          </p:blipFill>
          <p:spPr>
            <a:xfrm>
              <a:off x="6804248" y="1844824"/>
              <a:ext cx="2016224" cy="1386154"/>
            </a:xfrm>
            <a:prstGeom prst="rect">
              <a:avLst/>
            </a:prstGeom>
          </p:spPr>
        </p:pic>
      </p:grpSp>
      <p:grpSp>
        <p:nvGrpSpPr>
          <p:cNvPr id="11" name="Grouper 11"/>
          <p:cNvGrpSpPr/>
          <p:nvPr/>
        </p:nvGrpSpPr>
        <p:grpSpPr>
          <a:xfrm>
            <a:off x="3893665" y="1066029"/>
            <a:ext cx="2297499" cy="689595"/>
            <a:chOff x="1979712" y="1484784"/>
            <a:chExt cx="6984776" cy="2088232"/>
          </a:xfrm>
        </p:grpSpPr>
        <p:sp>
          <p:nvSpPr>
            <p:cNvPr id="12" name="Rectangle 11"/>
            <p:cNvSpPr/>
            <p:nvPr/>
          </p:nvSpPr>
          <p:spPr>
            <a:xfrm>
              <a:off x="1979712" y="1484784"/>
              <a:ext cx="6984776" cy="20882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3" name="Image 13"/>
            <p:cNvPicPr>
              <a:picLocks noChangeAspect="1"/>
            </p:cNvPicPr>
            <p:nvPr/>
          </p:nvPicPr>
          <p:blipFill>
            <a:blip r:embed="rId4"/>
            <a:stretch>
              <a:fillRect/>
            </a:stretch>
          </p:blipFill>
          <p:spPr>
            <a:xfrm>
              <a:off x="3563888" y="1556792"/>
              <a:ext cx="2007195" cy="1743090"/>
            </a:xfrm>
            <a:prstGeom prst="rect">
              <a:avLst/>
            </a:prstGeom>
          </p:spPr>
        </p:pic>
        <p:pic>
          <p:nvPicPr>
            <p:cNvPr id="14" name="Image 14"/>
            <p:cNvPicPr>
              <a:picLocks noChangeAspect="1"/>
            </p:cNvPicPr>
            <p:nvPr/>
          </p:nvPicPr>
          <p:blipFill>
            <a:blip r:embed="rId5"/>
            <a:stretch>
              <a:fillRect/>
            </a:stretch>
          </p:blipFill>
          <p:spPr>
            <a:xfrm>
              <a:off x="2628236" y="1556792"/>
              <a:ext cx="1007660" cy="1734964"/>
            </a:xfrm>
            <a:prstGeom prst="rect">
              <a:avLst/>
            </a:prstGeom>
          </p:spPr>
        </p:pic>
        <p:pic>
          <p:nvPicPr>
            <p:cNvPr id="15" name="Image 15"/>
            <p:cNvPicPr>
              <a:picLocks noChangeAspect="1"/>
            </p:cNvPicPr>
            <p:nvPr/>
          </p:nvPicPr>
          <p:blipFill>
            <a:blip r:embed="rId6"/>
            <a:stretch>
              <a:fillRect/>
            </a:stretch>
          </p:blipFill>
          <p:spPr>
            <a:xfrm>
              <a:off x="5148064" y="1484784"/>
              <a:ext cx="1944216" cy="2036200"/>
            </a:xfrm>
            <a:prstGeom prst="rect">
              <a:avLst/>
            </a:prstGeom>
          </p:spPr>
        </p:pic>
        <p:pic>
          <p:nvPicPr>
            <p:cNvPr id="16" name="Image 16"/>
            <p:cNvPicPr>
              <a:picLocks noChangeAspect="1"/>
            </p:cNvPicPr>
            <p:nvPr/>
          </p:nvPicPr>
          <p:blipFill>
            <a:blip r:embed="rId7"/>
            <a:stretch>
              <a:fillRect/>
            </a:stretch>
          </p:blipFill>
          <p:spPr>
            <a:xfrm>
              <a:off x="6804248" y="1844824"/>
              <a:ext cx="2016224" cy="1386154"/>
            </a:xfrm>
            <a:prstGeom prst="rect">
              <a:avLst/>
            </a:prstGeom>
          </p:spPr>
        </p:pic>
      </p:grpSp>
      <p:grpSp>
        <p:nvGrpSpPr>
          <p:cNvPr id="17" name="Grouper 17"/>
          <p:cNvGrpSpPr/>
          <p:nvPr/>
        </p:nvGrpSpPr>
        <p:grpSpPr>
          <a:xfrm>
            <a:off x="6063275" y="1066304"/>
            <a:ext cx="1181308" cy="689595"/>
            <a:chOff x="1979715" y="1484784"/>
            <a:chExt cx="3591371" cy="2088232"/>
          </a:xfrm>
        </p:grpSpPr>
        <p:sp>
          <p:nvSpPr>
            <p:cNvPr id="18" name="Rectangle 17"/>
            <p:cNvSpPr/>
            <p:nvPr/>
          </p:nvSpPr>
          <p:spPr>
            <a:xfrm>
              <a:off x="1979715" y="1484784"/>
              <a:ext cx="3591371" cy="20882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9" name="Image 19"/>
            <p:cNvPicPr>
              <a:picLocks noChangeAspect="1"/>
            </p:cNvPicPr>
            <p:nvPr/>
          </p:nvPicPr>
          <p:blipFill>
            <a:blip r:embed="rId4"/>
            <a:stretch>
              <a:fillRect/>
            </a:stretch>
          </p:blipFill>
          <p:spPr>
            <a:xfrm>
              <a:off x="3563887" y="1556792"/>
              <a:ext cx="2007196" cy="1743090"/>
            </a:xfrm>
            <a:prstGeom prst="rect">
              <a:avLst/>
            </a:prstGeom>
          </p:spPr>
        </p:pic>
        <p:pic>
          <p:nvPicPr>
            <p:cNvPr id="20" name="Image 20"/>
            <p:cNvPicPr>
              <a:picLocks noChangeAspect="1"/>
            </p:cNvPicPr>
            <p:nvPr/>
          </p:nvPicPr>
          <p:blipFill>
            <a:blip r:embed="rId5"/>
            <a:stretch>
              <a:fillRect/>
            </a:stretch>
          </p:blipFill>
          <p:spPr>
            <a:xfrm>
              <a:off x="2628236" y="1556792"/>
              <a:ext cx="1007660" cy="1734964"/>
            </a:xfrm>
            <a:prstGeom prst="rect">
              <a:avLst/>
            </a:prstGeom>
          </p:spPr>
        </p:pic>
      </p:grpSp>
      <p:pic>
        <p:nvPicPr>
          <p:cNvPr id="21" name="Image 23"/>
          <p:cNvPicPr>
            <a:picLocks noChangeAspect="1"/>
          </p:cNvPicPr>
          <p:nvPr/>
        </p:nvPicPr>
        <p:blipFill rotWithShape="1">
          <a:blip r:embed="rId8"/>
          <a:srcRect l="11724" t="42840" r="79329" b="54675"/>
          <a:stretch/>
        </p:blipFill>
        <p:spPr>
          <a:xfrm>
            <a:off x="7309277" y="1117271"/>
            <a:ext cx="1431981" cy="500877"/>
          </a:xfrm>
          <a:prstGeom prst="rect">
            <a:avLst/>
          </a:prstGeom>
        </p:spPr>
      </p:pic>
      <p:pic>
        <p:nvPicPr>
          <p:cNvPr id="22" name="Image 24"/>
          <p:cNvPicPr>
            <a:picLocks noChangeAspect="1"/>
          </p:cNvPicPr>
          <p:nvPr/>
        </p:nvPicPr>
        <p:blipFill rotWithShape="1">
          <a:blip r:embed="rId8"/>
          <a:srcRect l="11724" t="42840" r="79329" b="54675"/>
          <a:stretch/>
        </p:blipFill>
        <p:spPr>
          <a:xfrm>
            <a:off x="10935767" y="1140304"/>
            <a:ext cx="1431981" cy="500877"/>
          </a:xfrm>
          <a:prstGeom prst="rect">
            <a:avLst/>
          </a:prstGeom>
        </p:spPr>
      </p:pic>
    </p:spTree>
    <p:extLst>
      <p:ext uri="{BB962C8B-B14F-4D97-AF65-F5344CB8AC3E}">
        <p14:creationId xmlns:p14="http://schemas.microsoft.com/office/powerpoint/2010/main" val="1250399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527382" y="2275812"/>
            <a:ext cx="10568319" cy="2880722"/>
            <a:chOff x="1642362" y="2241950"/>
            <a:chExt cx="5883937" cy="2000238"/>
          </a:xfrm>
        </p:grpSpPr>
        <p:grpSp>
          <p:nvGrpSpPr>
            <p:cNvPr id="22" name="Grouper 21"/>
            <p:cNvGrpSpPr/>
            <p:nvPr/>
          </p:nvGrpSpPr>
          <p:grpSpPr>
            <a:xfrm>
              <a:off x="1695878" y="2241950"/>
              <a:ext cx="5760640" cy="864096"/>
              <a:chOff x="971600" y="3717032"/>
              <a:chExt cx="6773458" cy="1232614"/>
            </a:xfrm>
          </p:grpSpPr>
          <p:pic>
            <p:nvPicPr>
              <p:cNvPr id="4" name="Image 3"/>
              <p:cNvPicPr>
                <a:picLocks noChangeAspect="1"/>
              </p:cNvPicPr>
              <p:nvPr/>
            </p:nvPicPr>
            <p:blipFill rotWithShape="1">
              <a:blip r:embed="rId3"/>
              <a:srcRect t="52854" r="45560" b="6451"/>
              <a:stretch/>
            </p:blipFill>
            <p:spPr>
              <a:xfrm>
                <a:off x="2987824" y="3717032"/>
                <a:ext cx="4757234" cy="1232614"/>
              </a:xfrm>
              <a:prstGeom prst="rect">
                <a:avLst/>
              </a:prstGeom>
            </p:spPr>
          </p:pic>
          <p:grpSp>
            <p:nvGrpSpPr>
              <p:cNvPr id="5" name="Grouper 4"/>
              <p:cNvGrpSpPr/>
              <p:nvPr/>
            </p:nvGrpSpPr>
            <p:grpSpPr>
              <a:xfrm>
                <a:off x="971600" y="3717032"/>
                <a:ext cx="3312368" cy="1224136"/>
                <a:chOff x="1979712" y="1484784"/>
                <a:chExt cx="6984776" cy="2088232"/>
              </a:xfrm>
            </p:grpSpPr>
            <p:sp>
              <p:nvSpPr>
                <p:cNvPr id="6" name="Rectangle 5"/>
                <p:cNvSpPr/>
                <p:nvPr/>
              </p:nvSpPr>
              <p:spPr>
                <a:xfrm>
                  <a:off x="1979712" y="1484784"/>
                  <a:ext cx="6984776" cy="20882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4"/>
                <a:stretch>
                  <a:fillRect/>
                </a:stretch>
              </p:blipFill>
              <p:spPr>
                <a:xfrm>
                  <a:off x="3563888" y="1556792"/>
                  <a:ext cx="2007195" cy="1743090"/>
                </a:xfrm>
                <a:prstGeom prst="rect">
                  <a:avLst/>
                </a:prstGeom>
              </p:spPr>
            </p:pic>
            <p:pic>
              <p:nvPicPr>
                <p:cNvPr id="8" name="Image 7"/>
                <p:cNvPicPr>
                  <a:picLocks noChangeAspect="1"/>
                </p:cNvPicPr>
                <p:nvPr/>
              </p:nvPicPr>
              <p:blipFill>
                <a:blip r:embed="rId5"/>
                <a:stretch>
                  <a:fillRect/>
                </a:stretch>
              </p:blipFill>
              <p:spPr>
                <a:xfrm>
                  <a:off x="2628236" y="1556792"/>
                  <a:ext cx="1007660" cy="1734964"/>
                </a:xfrm>
                <a:prstGeom prst="rect">
                  <a:avLst/>
                </a:prstGeom>
              </p:spPr>
            </p:pic>
            <p:pic>
              <p:nvPicPr>
                <p:cNvPr id="9" name="Image 8"/>
                <p:cNvPicPr>
                  <a:picLocks noChangeAspect="1"/>
                </p:cNvPicPr>
                <p:nvPr/>
              </p:nvPicPr>
              <p:blipFill>
                <a:blip r:embed="rId6"/>
                <a:stretch>
                  <a:fillRect/>
                </a:stretch>
              </p:blipFill>
              <p:spPr>
                <a:xfrm>
                  <a:off x="5148064" y="1484784"/>
                  <a:ext cx="1944216" cy="2036200"/>
                </a:xfrm>
                <a:prstGeom prst="rect">
                  <a:avLst/>
                </a:prstGeom>
              </p:spPr>
            </p:pic>
            <p:pic>
              <p:nvPicPr>
                <p:cNvPr id="10" name="Image 9"/>
                <p:cNvPicPr>
                  <a:picLocks noChangeAspect="1"/>
                </p:cNvPicPr>
                <p:nvPr/>
              </p:nvPicPr>
              <p:blipFill>
                <a:blip r:embed="rId7"/>
                <a:stretch>
                  <a:fillRect/>
                </a:stretch>
              </p:blipFill>
              <p:spPr>
                <a:xfrm>
                  <a:off x="6804248" y="1844824"/>
                  <a:ext cx="2016224" cy="1386154"/>
                </a:xfrm>
                <a:prstGeom prst="rect">
                  <a:avLst/>
                </a:prstGeom>
              </p:spPr>
            </p:pic>
          </p:grpSp>
        </p:grpSp>
        <p:grpSp>
          <p:nvGrpSpPr>
            <p:cNvPr id="19" name="Grouper 18"/>
            <p:cNvGrpSpPr/>
            <p:nvPr/>
          </p:nvGrpSpPr>
          <p:grpSpPr>
            <a:xfrm>
              <a:off x="1642362" y="3450100"/>
              <a:ext cx="5883937" cy="792088"/>
              <a:chOff x="971600" y="6165304"/>
              <a:chExt cx="6845466" cy="1232614"/>
            </a:xfrm>
          </p:grpSpPr>
          <p:pic>
            <p:nvPicPr>
              <p:cNvPr id="17" name="Image 16"/>
              <p:cNvPicPr>
                <a:picLocks noChangeAspect="1"/>
              </p:cNvPicPr>
              <p:nvPr/>
            </p:nvPicPr>
            <p:blipFill rotWithShape="1">
              <a:blip r:embed="rId3"/>
              <a:srcRect t="52854" r="45560" b="6451"/>
              <a:stretch/>
            </p:blipFill>
            <p:spPr>
              <a:xfrm>
                <a:off x="3059832" y="6165304"/>
                <a:ext cx="4757234" cy="1232614"/>
              </a:xfrm>
              <a:prstGeom prst="rect">
                <a:avLst/>
              </a:prstGeom>
            </p:spPr>
          </p:pic>
          <p:grpSp>
            <p:nvGrpSpPr>
              <p:cNvPr id="11" name="Grouper 10"/>
              <p:cNvGrpSpPr/>
              <p:nvPr/>
            </p:nvGrpSpPr>
            <p:grpSpPr>
              <a:xfrm>
                <a:off x="971600" y="6165304"/>
                <a:ext cx="3384376" cy="1224136"/>
                <a:chOff x="1979712" y="4077072"/>
                <a:chExt cx="6984776" cy="2088232"/>
              </a:xfrm>
            </p:grpSpPr>
            <p:sp>
              <p:nvSpPr>
                <p:cNvPr id="12" name="Rectangle 11"/>
                <p:cNvSpPr/>
                <p:nvPr/>
              </p:nvSpPr>
              <p:spPr>
                <a:xfrm>
                  <a:off x="1979712" y="4077072"/>
                  <a:ext cx="6984776" cy="208823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8"/>
                <a:stretch>
                  <a:fillRect/>
                </a:stretch>
              </p:blipFill>
              <p:spPr>
                <a:xfrm>
                  <a:off x="2267744" y="4365104"/>
                  <a:ext cx="1862557" cy="1497888"/>
                </a:xfrm>
                <a:prstGeom prst="rect">
                  <a:avLst/>
                </a:prstGeom>
              </p:spPr>
            </p:pic>
            <p:pic>
              <p:nvPicPr>
                <p:cNvPr id="14" name="Image 13"/>
                <p:cNvPicPr>
                  <a:picLocks noChangeAspect="1"/>
                </p:cNvPicPr>
                <p:nvPr/>
              </p:nvPicPr>
              <p:blipFill>
                <a:blip r:embed="rId9"/>
                <a:stretch>
                  <a:fillRect/>
                </a:stretch>
              </p:blipFill>
              <p:spPr>
                <a:xfrm>
                  <a:off x="3707904" y="4437112"/>
                  <a:ext cx="1883169" cy="1341657"/>
                </a:xfrm>
                <a:prstGeom prst="rect">
                  <a:avLst/>
                </a:prstGeom>
              </p:spPr>
            </p:pic>
            <p:pic>
              <p:nvPicPr>
                <p:cNvPr id="15" name="Image 14"/>
                <p:cNvPicPr>
                  <a:picLocks noChangeAspect="1"/>
                </p:cNvPicPr>
                <p:nvPr/>
              </p:nvPicPr>
              <p:blipFill>
                <a:blip r:embed="rId10"/>
                <a:stretch>
                  <a:fillRect/>
                </a:stretch>
              </p:blipFill>
              <p:spPr>
                <a:xfrm>
                  <a:off x="5414233" y="4509120"/>
                  <a:ext cx="1606039" cy="1224136"/>
                </a:xfrm>
                <a:prstGeom prst="rect">
                  <a:avLst/>
                </a:prstGeom>
              </p:spPr>
            </p:pic>
            <p:pic>
              <p:nvPicPr>
                <p:cNvPr id="16" name="Image 15"/>
                <p:cNvPicPr>
                  <a:picLocks noChangeAspect="1"/>
                </p:cNvPicPr>
                <p:nvPr/>
              </p:nvPicPr>
              <p:blipFill>
                <a:blip r:embed="rId11"/>
                <a:stretch>
                  <a:fillRect/>
                </a:stretch>
              </p:blipFill>
              <p:spPr>
                <a:xfrm>
                  <a:off x="7107444" y="4615892"/>
                  <a:ext cx="1857044" cy="1045356"/>
                </a:xfrm>
                <a:prstGeom prst="rect">
                  <a:avLst/>
                </a:prstGeom>
              </p:spPr>
            </p:pic>
          </p:grpSp>
        </p:grpSp>
      </p:grpSp>
      <p:sp>
        <p:nvSpPr>
          <p:cNvPr id="20" name="Titre 3"/>
          <p:cNvSpPr txBox="1">
            <a:spLocks/>
          </p:cNvSpPr>
          <p:nvPr/>
        </p:nvSpPr>
        <p:spPr>
          <a:xfrm>
            <a:off x="0" y="-29218"/>
            <a:ext cx="12192000" cy="646331"/>
          </a:xfrm>
          <a:prstGeom prst="rect">
            <a:avLst/>
          </a:prstGeom>
          <a:solidFill>
            <a:schemeClr val="accent1">
              <a:lumMod val="20000"/>
              <a:lumOff val="80000"/>
            </a:schemeClr>
          </a:solidFill>
          <a:ln w="50800">
            <a:solidFill>
              <a:srgbClr val="FFFFFF"/>
            </a:solidFill>
          </a:ln>
          <a:effectLst>
            <a:softEdge rad="12700"/>
          </a:effectLst>
        </p:spPr>
        <p:txBody>
          <a:bodyPr vert="horz" lIns="91440" tIns="45720" rIns="91440" bIns="45720" rtlCol="0" anchor="ctr">
            <a:normAutofit/>
          </a:bodyPr>
          <a:lstStyle>
            <a:defPPr>
              <a:defRPr lang="fr-FR"/>
            </a:defPPr>
            <a:lvl1pPr algn="ctr">
              <a:defRPr sz="3600"/>
            </a:lvl1pPr>
          </a:lstStyle>
          <a:p>
            <a:r>
              <a:rPr lang="fr-FR" dirty="0" smtClean="0"/>
              <a:t>4 second stimulation</a:t>
            </a:r>
            <a:endParaRPr lang="fr-FR" dirty="0"/>
          </a:p>
        </p:txBody>
      </p:sp>
      <p:pic>
        <p:nvPicPr>
          <p:cNvPr id="21" name="Image 20"/>
          <p:cNvPicPr>
            <a:picLocks noChangeAspect="1"/>
          </p:cNvPicPr>
          <p:nvPr/>
        </p:nvPicPr>
        <p:blipFill rotWithShape="1">
          <a:blip r:embed="rId3"/>
          <a:srcRect l="15350" t="52854" r="45560" b="6451"/>
          <a:stretch/>
        </p:blipFill>
        <p:spPr>
          <a:xfrm>
            <a:off x="5752324" y="790206"/>
            <a:ext cx="5218040" cy="1244462"/>
          </a:xfrm>
          <a:prstGeom prst="rect">
            <a:avLst/>
          </a:prstGeom>
        </p:spPr>
      </p:pic>
      <p:sp>
        <p:nvSpPr>
          <p:cNvPr id="23" name="Rectangle 22"/>
          <p:cNvSpPr/>
          <p:nvPr/>
        </p:nvSpPr>
        <p:spPr>
          <a:xfrm>
            <a:off x="623503" y="798766"/>
            <a:ext cx="5059840" cy="123590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ZoneTexte 20"/>
          <p:cNvSpPr txBox="1">
            <a:spLocks noChangeArrowheads="1"/>
          </p:cNvSpPr>
          <p:nvPr/>
        </p:nvSpPr>
        <p:spPr bwMode="auto">
          <a:xfrm>
            <a:off x="7564898" y="6204100"/>
            <a:ext cx="4212932" cy="510778"/>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pPr algn="r"/>
            <a:r>
              <a:rPr lang="fr-FR" dirty="0" err="1" smtClean="0"/>
              <a:t>Zaida</a:t>
            </a:r>
            <a:endParaRPr lang="fr-FR" dirty="0"/>
          </a:p>
        </p:txBody>
      </p:sp>
    </p:spTree>
    <p:extLst>
      <p:ext uri="{BB962C8B-B14F-4D97-AF65-F5344CB8AC3E}">
        <p14:creationId xmlns:p14="http://schemas.microsoft.com/office/powerpoint/2010/main" val="18634599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3"/>
          <a:srcRect r="12418" b="17039"/>
          <a:stretch/>
        </p:blipFill>
        <p:spPr>
          <a:xfrm>
            <a:off x="1809017" y="311569"/>
            <a:ext cx="2139275" cy="2555754"/>
          </a:xfrm>
          <a:prstGeom prst="rect">
            <a:avLst/>
          </a:prstGeom>
        </p:spPr>
      </p:pic>
      <p:pic>
        <p:nvPicPr>
          <p:cNvPr id="6" name="Image 5"/>
          <p:cNvPicPr>
            <a:picLocks noChangeAspect="1"/>
          </p:cNvPicPr>
          <p:nvPr/>
        </p:nvPicPr>
        <p:blipFill rotWithShape="1">
          <a:blip r:embed="rId4"/>
          <a:srcRect r="17632" b="20602"/>
          <a:stretch/>
        </p:blipFill>
        <p:spPr>
          <a:xfrm>
            <a:off x="8421191" y="421367"/>
            <a:ext cx="2103578" cy="2445956"/>
          </a:xfrm>
          <a:prstGeom prst="rect">
            <a:avLst/>
          </a:prstGeom>
        </p:spPr>
      </p:pic>
      <p:pic>
        <p:nvPicPr>
          <p:cNvPr id="10" name="Image 9"/>
          <p:cNvPicPr>
            <a:picLocks noChangeAspect="1"/>
          </p:cNvPicPr>
          <p:nvPr/>
        </p:nvPicPr>
        <p:blipFill rotWithShape="1">
          <a:blip r:embed="rId5"/>
          <a:srcRect l="1" r="15043" b="19993"/>
          <a:stretch/>
        </p:blipFill>
        <p:spPr>
          <a:xfrm>
            <a:off x="7544101" y="3877575"/>
            <a:ext cx="2116080" cy="2358067"/>
          </a:xfrm>
          <a:prstGeom prst="rect">
            <a:avLst/>
          </a:prstGeom>
        </p:spPr>
      </p:pic>
      <p:sp>
        <p:nvSpPr>
          <p:cNvPr id="30" name="ZoneTexte 20"/>
          <p:cNvSpPr txBox="1">
            <a:spLocks noChangeArrowheads="1"/>
          </p:cNvSpPr>
          <p:nvPr/>
        </p:nvSpPr>
        <p:spPr bwMode="auto">
          <a:xfrm>
            <a:off x="1258576" y="107140"/>
            <a:ext cx="3239153" cy="510778"/>
          </a:xfrm>
          <a:prstGeom prst="roundRect">
            <a:avLst/>
          </a:prstGeom>
          <a:noFill/>
          <a:ln w="9525">
            <a:no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r>
              <a:rPr lang="fr-FR" dirty="0" err="1"/>
              <a:t>Rotate</a:t>
            </a:r>
            <a:r>
              <a:rPr lang="fr-FR" dirty="0"/>
              <a:t> vs no </a:t>
            </a:r>
            <a:r>
              <a:rPr lang="fr-FR" dirty="0" err="1"/>
              <a:t>stim</a:t>
            </a:r>
            <a:endParaRPr lang="fr-FR" dirty="0"/>
          </a:p>
        </p:txBody>
      </p:sp>
      <p:sp>
        <p:nvSpPr>
          <p:cNvPr id="31" name="ZoneTexte 20"/>
          <p:cNvSpPr txBox="1">
            <a:spLocks noChangeArrowheads="1"/>
          </p:cNvSpPr>
          <p:nvPr/>
        </p:nvSpPr>
        <p:spPr bwMode="auto">
          <a:xfrm>
            <a:off x="7956674" y="126384"/>
            <a:ext cx="3239153" cy="510778"/>
          </a:xfrm>
          <a:prstGeom prst="roundRect">
            <a:avLst/>
          </a:prstGeom>
          <a:noFill/>
          <a:ln w="9525">
            <a:no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r>
              <a:rPr lang="fr-FR" dirty="0" err="1" smtClean="0"/>
              <a:t>Random</a:t>
            </a:r>
            <a:r>
              <a:rPr lang="fr-FR" dirty="0" smtClean="0"/>
              <a:t> </a:t>
            </a:r>
            <a:r>
              <a:rPr lang="fr-FR" dirty="0"/>
              <a:t>vs no </a:t>
            </a:r>
            <a:r>
              <a:rPr lang="fr-FR" dirty="0" err="1"/>
              <a:t>stim</a:t>
            </a:r>
            <a:endParaRPr lang="fr-FR" dirty="0"/>
          </a:p>
        </p:txBody>
      </p:sp>
      <p:sp>
        <p:nvSpPr>
          <p:cNvPr id="35" name="ZoneTexte 20"/>
          <p:cNvSpPr txBox="1">
            <a:spLocks noChangeArrowheads="1"/>
          </p:cNvSpPr>
          <p:nvPr/>
        </p:nvSpPr>
        <p:spPr bwMode="auto">
          <a:xfrm>
            <a:off x="6996549" y="3346111"/>
            <a:ext cx="3239153" cy="919401"/>
          </a:xfrm>
          <a:prstGeom prst="roundRect">
            <a:avLst/>
          </a:prstGeom>
          <a:noFill/>
          <a:ln w="9525">
            <a:no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r>
              <a:rPr lang="fr-FR" dirty="0" err="1"/>
              <a:t>Rotate</a:t>
            </a:r>
            <a:r>
              <a:rPr lang="fr-FR" dirty="0"/>
              <a:t> vs </a:t>
            </a:r>
            <a:r>
              <a:rPr lang="fr-FR" dirty="0" err="1" smtClean="0"/>
              <a:t>Random</a:t>
            </a:r>
            <a:endParaRPr lang="fr-FR" dirty="0"/>
          </a:p>
          <a:p>
            <a:r>
              <a:rPr lang="fr-FR" dirty="0"/>
              <a:t>4Hz</a:t>
            </a:r>
          </a:p>
        </p:txBody>
      </p:sp>
      <p:grpSp>
        <p:nvGrpSpPr>
          <p:cNvPr id="44" name="Grouper 43"/>
          <p:cNvGrpSpPr/>
          <p:nvPr/>
        </p:nvGrpSpPr>
        <p:grpSpPr>
          <a:xfrm>
            <a:off x="1869014" y="3312450"/>
            <a:ext cx="4882758" cy="3545551"/>
            <a:chOff x="345014" y="3312449"/>
            <a:chExt cx="4882758" cy="3545551"/>
          </a:xfrm>
        </p:grpSpPr>
        <p:pic>
          <p:nvPicPr>
            <p:cNvPr id="4" name="Image 3"/>
            <p:cNvPicPr>
              <a:picLocks noChangeAspect="1"/>
            </p:cNvPicPr>
            <p:nvPr/>
          </p:nvPicPr>
          <p:blipFill rotWithShape="1">
            <a:blip r:embed="rId6"/>
            <a:srcRect t="4831"/>
            <a:stretch/>
          </p:blipFill>
          <p:spPr>
            <a:xfrm>
              <a:off x="865480" y="3984740"/>
              <a:ext cx="4362292" cy="2503079"/>
            </a:xfrm>
            <a:prstGeom prst="rect">
              <a:avLst/>
            </a:prstGeom>
          </p:spPr>
        </p:pic>
        <p:pic>
          <p:nvPicPr>
            <p:cNvPr id="27" name="Image 26"/>
            <p:cNvPicPr>
              <a:picLocks noChangeAspect="1"/>
            </p:cNvPicPr>
            <p:nvPr/>
          </p:nvPicPr>
          <p:blipFill rotWithShape="1">
            <a:blip r:embed="rId7"/>
            <a:srcRect l="11724" t="42840" r="79329" b="54675"/>
            <a:stretch/>
          </p:blipFill>
          <p:spPr>
            <a:xfrm>
              <a:off x="2038931" y="3498339"/>
              <a:ext cx="1137285" cy="500877"/>
            </a:xfrm>
            <a:prstGeom prst="rect">
              <a:avLst/>
            </a:prstGeom>
          </p:spPr>
        </p:pic>
        <p:pic>
          <p:nvPicPr>
            <p:cNvPr id="28" name="Image 27"/>
            <p:cNvPicPr>
              <a:picLocks noChangeAspect="1"/>
            </p:cNvPicPr>
            <p:nvPr/>
          </p:nvPicPr>
          <p:blipFill rotWithShape="1">
            <a:blip r:embed="rId7"/>
            <a:srcRect l="11724" t="42840" r="81789" b="54638"/>
            <a:stretch/>
          </p:blipFill>
          <p:spPr>
            <a:xfrm>
              <a:off x="4403121" y="3498339"/>
              <a:ext cx="824651" cy="508311"/>
            </a:xfrm>
            <a:prstGeom prst="rect">
              <a:avLst/>
            </a:prstGeom>
          </p:spPr>
        </p:pic>
        <p:sp>
          <p:nvSpPr>
            <p:cNvPr id="33" name="ZoneTexte 20"/>
            <p:cNvSpPr txBox="1">
              <a:spLocks noChangeArrowheads="1"/>
            </p:cNvSpPr>
            <p:nvPr/>
          </p:nvSpPr>
          <p:spPr bwMode="auto">
            <a:xfrm rot="16200000">
              <a:off x="-1070251" y="4727714"/>
              <a:ext cx="3239153" cy="408623"/>
            </a:xfrm>
            <a:prstGeom prst="roundRect">
              <a:avLst/>
            </a:prstGeom>
            <a:noFill/>
            <a:ln w="9525">
              <a:no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r>
                <a:rPr lang="fr-FR" sz="1800" dirty="0" err="1"/>
                <a:t>Frequency</a:t>
              </a:r>
              <a:endParaRPr lang="fr-FR" sz="1800" dirty="0"/>
            </a:p>
          </p:txBody>
        </p:sp>
        <p:sp>
          <p:nvSpPr>
            <p:cNvPr id="34" name="ZoneTexte 20"/>
            <p:cNvSpPr txBox="1">
              <a:spLocks noChangeArrowheads="1"/>
            </p:cNvSpPr>
            <p:nvPr/>
          </p:nvSpPr>
          <p:spPr bwMode="auto">
            <a:xfrm>
              <a:off x="1455509" y="6449377"/>
              <a:ext cx="3239153" cy="408623"/>
            </a:xfrm>
            <a:prstGeom prst="roundRect">
              <a:avLst/>
            </a:prstGeom>
            <a:noFill/>
            <a:ln w="9525">
              <a:no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r>
                <a:rPr lang="fr-FR" sz="1800" dirty="0"/>
                <a:t>Time</a:t>
              </a:r>
            </a:p>
          </p:txBody>
        </p:sp>
        <p:sp>
          <p:nvSpPr>
            <p:cNvPr id="2" name="Rectangle à coins arrondis 1"/>
            <p:cNvSpPr/>
            <p:nvPr/>
          </p:nvSpPr>
          <p:spPr>
            <a:xfrm>
              <a:off x="2558664" y="4006650"/>
              <a:ext cx="2006434" cy="2250901"/>
            </a:xfrm>
            <a:prstGeom prst="roundRect">
              <a:avLst/>
            </a:prstGeom>
            <a:noFill/>
            <a:ln w="3810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Rectangle à coins arrondis 2"/>
            <p:cNvSpPr/>
            <p:nvPr/>
          </p:nvSpPr>
          <p:spPr>
            <a:xfrm>
              <a:off x="994336" y="4006650"/>
              <a:ext cx="1558811" cy="2250901"/>
            </a:xfrm>
            <a:prstGeom prst="roundRect">
              <a:avLst/>
            </a:prstGeom>
            <a:solidFill>
              <a:schemeClr val="bg2">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Rectangle à coins arrondis 35"/>
            <p:cNvSpPr/>
            <p:nvPr/>
          </p:nvSpPr>
          <p:spPr>
            <a:xfrm>
              <a:off x="4565099" y="3984740"/>
              <a:ext cx="510957" cy="2250901"/>
            </a:xfrm>
            <a:prstGeom prst="roundRect">
              <a:avLst/>
            </a:prstGeom>
            <a:solidFill>
              <a:schemeClr val="bg2">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42" name="Grouper 41"/>
            <p:cNvGrpSpPr/>
            <p:nvPr/>
          </p:nvGrpSpPr>
          <p:grpSpPr>
            <a:xfrm>
              <a:off x="1026042" y="3526019"/>
              <a:ext cx="1100552" cy="473196"/>
              <a:chOff x="467627" y="2275812"/>
              <a:chExt cx="3794880" cy="1235903"/>
            </a:xfrm>
          </p:grpSpPr>
          <p:sp>
            <p:nvSpPr>
              <p:cNvPr id="37" name="Rectangle 36"/>
              <p:cNvSpPr/>
              <p:nvPr/>
            </p:nvSpPr>
            <p:spPr>
              <a:xfrm>
                <a:off x="467627" y="2275812"/>
                <a:ext cx="3794880" cy="123590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38" name="Image 37"/>
              <p:cNvPicPr>
                <a:picLocks noChangeAspect="1"/>
              </p:cNvPicPr>
              <p:nvPr/>
            </p:nvPicPr>
            <p:blipFill>
              <a:blip r:embed="rId8"/>
              <a:stretch>
                <a:fillRect/>
              </a:stretch>
            </p:blipFill>
            <p:spPr>
              <a:xfrm>
                <a:off x="1328321" y="2318429"/>
                <a:ext cx="1090524" cy="1031634"/>
              </a:xfrm>
              <a:prstGeom prst="rect">
                <a:avLst/>
              </a:prstGeom>
            </p:spPr>
          </p:pic>
          <p:pic>
            <p:nvPicPr>
              <p:cNvPr id="39" name="Image 38"/>
              <p:cNvPicPr>
                <a:picLocks noChangeAspect="1"/>
              </p:cNvPicPr>
              <p:nvPr/>
            </p:nvPicPr>
            <p:blipFill>
              <a:blip r:embed="rId9"/>
              <a:stretch>
                <a:fillRect/>
              </a:stretch>
            </p:blipFill>
            <p:spPr>
              <a:xfrm>
                <a:off x="819975" y="2318429"/>
                <a:ext cx="547469" cy="1026824"/>
              </a:xfrm>
              <a:prstGeom prst="rect">
                <a:avLst/>
              </a:prstGeom>
            </p:spPr>
          </p:pic>
          <p:pic>
            <p:nvPicPr>
              <p:cNvPr id="40" name="Image 39"/>
              <p:cNvPicPr>
                <a:picLocks noChangeAspect="1"/>
              </p:cNvPicPr>
              <p:nvPr/>
            </p:nvPicPr>
            <p:blipFill>
              <a:blip r:embed="rId10"/>
              <a:stretch>
                <a:fillRect/>
              </a:stretch>
            </p:blipFill>
            <p:spPr>
              <a:xfrm>
                <a:off x="2189016" y="2275812"/>
                <a:ext cx="1056307" cy="1205108"/>
              </a:xfrm>
              <a:prstGeom prst="rect">
                <a:avLst/>
              </a:prstGeom>
            </p:spPr>
          </p:pic>
          <p:pic>
            <p:nvPicPr>
              <p:cNvPr id="41" name="Image 40"/>
              <p:cNvPicPr>
                <a:picLocks noChangeAspect="1"/>
              </p:cNvPicPr>
              <p:nvPr/>
            </p:nvPicPr>
            <p:blipFill>
              <a:blip r:embed="rId11"/>
              <a:stretch>
                <a:fillRect/>
              </a:stretch>
            </p:blipFill>
            <p:spPr>
              <a:xfrm>
                <a:off x="3088833" y="2488899"/>
                <a:ext cx="1095429" cy="820384"/>
              </a:xfrm>
              <a:prstGeom prst="rect">
                <a:avLst/>
              </a:prstGeom>
            </p:spPr>
          </p:pic>
        </p:grpSp>
      </p:grpSp>
      <p:pic>
        <p:nvPicPr>
          <p:cNvPr id="43" name="Image 42"/>
          <p:cNvPicPr>
            <a:picLocks noChangeAspect="1"/>
          </p:cNvPicPr>
          <p:nvPr/>
        </p:nvPicPr>
        <p:blipFill rotWithShape="1">
          <a:blip r:embed="rId12"/>
          <a:srcRect l="81302" t="68731"/>
          <a:stretch/>
        </p:blipFill>
        <p:spPr>
          <a:xfrm>
            <a:off x="9816614" y="4499555"/>
            <a:ext cx="708155" cy="1411363"/>
          </a:xfrm>
          <a:prstGeom prst="rect">
            <a:avLst/>
          </a:prstGeom>
        </p:spPr>
      </p:pic>
    </p:spTree>
    <p:extLst>
      <p:ext uri="{BB962C8B-B14F-4D97-AF65-F5344CB8AC3E}">
        <p14:creationId xmlns:p14="http://schemas.microsoft.com/office/powerpoint/2010/main" val="297288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656823"/>
            <a:ext cx="11050073" cy="5520140"/>
          </a:xfrm>
        </p:spPr>
        <p:txBody>
          <a:bodyPr/>
          <a:lstStyle/>
          <a:p>
            <a:pPr marL="514350" indent="-514350">
              <a:buAutoNum type="arabicPeriod"/>
            </a:pPr>
            <a:r>
              <a:rPr lang="en-US" dirty="0">
                <a:solidFill>
                  <a:schemeClr val="bg2"/>
                </a:solidFill>
              </a:rPr>
              <a:t>Analysis on longitudinal study of the “short-term” effects of brain stimulation with </a:t>
            </a:r>
            <a:r>
              <a:rPr lang="en-US" dirty="0" smtClean="0">
                <a:solidFill>
                  <a:schemeClr val="bg2"/>
                </a:solidFill>
              </a:rPr>
              <a:t>steady state visual </a:t>
            </a:r>
            <a:r>
              <a:rPr lang="en-US" dirty="0">
                <a:solidFill>
                  <a:schemeClr val="bg2"/>
                </a:solidFill>
              </a:rPr>
              <a:t>stimulation on working memory performances in healthy volunteers</a:t>
            </a:r>
          </a:p>
          <a:p>
            <a:pPr marL="514350" indent="-514350">
              <a:buAutoNum type="arabicPeriod"/>
            </a:pPr>
            <a:endParaRPr lang="en-US" dirty="0" smtClean="0"/>
          </a:p>
          <a:p>
            <a:pPr marL="514350" indent="-514350">
              <a:buAutoNum type="arabicPeriod"/>
            </a:pPr>
            <a:endParaRPr lang="en-US" dirty="0"/>
          </a:p>
          <a:p>
            <a:pPr marL="514350" indent="-514350">
              <a:buFont typeface="Arial"/>
              <a:buAutoNum type="arabicPeriod"/>
            </a:pPr>
            <a:r>
              <a:rPr lang="en-US" b="1" dirty="0" smtClean="0"/>
              <a:t>New experiment on “long term” effects </a:t>
            </a:r>
            <a:r>
              <a:rPr lang="en-US" b="1" dirty="0"/>
              <a:t>of brain stimulation with Transcranial Magnetic Stimulation (TMS) on working memory performances in healthy volunteers</a:t>
            </a:r>
          </a:p>
          <a:p>
            <a:pPr marL="514350" indent="-514350">
              <a:buAutoNum type="arabicPeriod"/>
            </a:pPr>
            <a:endParaRPr lang="en-US" dirty="0" smtClean="0">
              <a:solidFill>
                <a:schemeClr val="bg2"/>
              </a:solidFill>
            </a:endParaRPr>
          </a:p>
          <a:p>
            <a:pPr marL="514350" indent="-514350">
              <a:buAutoNum type="arabicPeriod"/>
            </a:pPr>
            <a:endParaRPr lang="en-US" dirty="0" smtClean="0">
              <a:solidFill>
                <a:schemeClr val="bg2"/>
              </a:solidFill>
            </a:endParaRPr>
          </a:p>
          <a:p>
            <a:pPr marL="514350" indent="-514350">
              <a:buAutoNum type="arabicPeriod"/>
            </a:pPr>
            <a:r>
              <a:rPr lang="en-US" dirty="0" smtClean="0">
                <a:solidFill>
                  <a:schemeClr val="bg2"/>
                </a:solidFill>
              </a:rPr>
              <a:t>Developing automatic work-flow pipeline for data analysis</a:t>
            </a:r>
            <a:endParaRPr lang="en-US" dirty="0">
              <a:solidFill>
                <a:schemeClr val="bg2"/>
              </a:solidFill>
            </a:endParaRPr>
          </a:p>
        </p:txBody>
      </p:sp>
    </p:spTree>
    <p:extLst>
      <p:ext uri="{BB962C8B-B14F-4D97-AF65-F5344CB8AC3E}">
        <p14:creationId xmlns:p14="http://schemas.microsoft.com/office/powerpoint/2010/main" val="9530777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 37"/>
          <p:cNvPicPr>
            <a:picLocks noChangeAspect="1"/>
          </p:cNvPicPr>
          <p:nvPr/>
        </p:nvPicPr>
        <p:blipFill rotWithShape="1">
          <a:blip r:embed="rId3"/>
          <a:srcRect l="5322" t="7692" r="75196" b="76609"/>
          <a:stretch/>
        </p:blipFill>
        <p:spPr>
          <a:xfrm>
            <a:off x="240486" y="647780"/>
            <a:ext cx="2986998" cy="1990430"/>
          </a:xfrm>
          <a:prstGeom prst="rect">
            <a:avLst/>
          </a:prstGeom>
        </p:spPr>
      </p:pic>
      <p:sp>
        <p:nvSpPr>
          <p:cNvPr id="6" name="Titre 3"/>
          <p:cNvSpPr txBox="1">
            <a:spLocks/>
          </p:cNvSpPr>
          <p:nvPr/>
        </p:nvSpPr>
        <p:spPr>
          <a:xfrm>
            <a:off x="0" y="-29218"/>
            <a:ext cx="12192000" cy="646331"/>
          </a:xfrm>
          <a:prstGeom prst="rect">
            <a:avLst/>
          </a:prstGeom>
          <a:solidFill>
            <a:schemeClr val="accent1">
              <a:lumMod val="20000"/>
              <a:lumOff val="80000"/>
            </a:schemeClr>
          </a:solidFill>
          <a:ln w="50800">
            <a:solidFill>
              <a:srgbClr val="FFFFFF"/>
            </a:solidFill>
          </a:ln>
          <a:effectLst>
            <a:softEdge rad="12700"/>
          </a:effectLst>
        </p:spPr>
        <p:txBody>
          <a:bodyPr vert="horz" lIns="91440" tIns="45720" rIns="91440" bIns="45720" rtlCol="0" anchor="ctr">
            <a:normAutofit/>
          </a:bodyPr>
          <a:lstStyle>
            <a:defPPr>
              <a:defRPr lang="fr-FR"/>
            </a:defPPr>
            <a:lvl1pPr algn="ctr">
              <a:defRPr sz="3600"/>
            </a:lvl1pPr>
          </a:lstStyle>
          <a:p>
            <a:r>
              <a:rPr lang="en-CA" dirty="0"/>
              <a:t>Selectively entraining the manipulation network</a:t>
            </a:r>
          </a:p>
        </p:txBody>
      </p:sp>
      <p:pic>
        <p:nvPicPr>
          <p:cNvPr id="8" name="Image 7"/>
          <p:cNvPicPr>
            <a:picLocks noChangeAspect="1"/>
          </p:cNvPicPr>
          <p:nvPr/>
        </p:nvPicPr>
        <p:blipFill rotWithShape="1">
          <a:blip r:embed="rId3"/>
          <a:srcRect l="26078" r="37484" b="71729"/>
          <a:stretch/>
        </p:blipFill>
        <p:spPr>
          <a:xfrm>
            <a:off x="3221876" y="647780"/>
            <a:ext cx="3818726" cy="1514584"/>
          </a:xfrm>
          <a:prstGeom prst="rect">
            <a:avLst/>
          </a:prstGeom>
        </p:spPr>
      </p:pic>
      <p:pic>
        <p:nvPicPr>
          <p:cNvPr id="9" name="Image 8"/>
          <p:cNvPicPr>
            <a:picLocks noChangeAspect="1"/>
          </p:cNvPicPr>
          <p:nvPr/>
        </p:nvPicPr>
        <p:blipFill rotWithShape="1">
          <a:blip r:embed="rId4">
            <a:extLst>
              <a:ext uri="{BEBA8EAE-BF5A-486C-A8C5-ECC9F3942E4B}">
                <a14:imgProps xmlns:a14="http://schemas.microsoft.com/office/drawing/2010/main">
                  <a14:imgLayer r:embed="rId5">
                    <a14:imgEffect>
                      <a14:backgroundRemoval t="2827" b="25444" l="10000" r="90000"/>
                    </a14:imgEffect>
                  </a14:imgLayer>
                </a14:imgProps>
              </a:ext>
            </a:extLst>
          </a:blip>
          <a:srcRect l="61178" r="2222" b="71729"/>
          <a:stretch/>
        </p:blipFill>
        <p:spPr>
          <a:xfrm>
            <a:off x="8068235" y="762001"/>
            <a:ext cx="4462432" cy="1761989"/>
          </a:xfrm>
          <a:prstGeom prst="rect">
            <a:avLst/>
          </a:prstGeom>
        </p:spPr>
      </p:pic>
      <p:pic>
        <p:nvPicPr>
          <p:cNvPr id="10" name="Image 9"/>
          <p:cNvPicPr>
            <a:picLocks noChangeAspect="1"/>
          </p:cNvPicPr>
          <p:nvPr/>
        </p:nvPicPr>
        <p:blipFill rotWithShape="1">
          <a:blip r:embed="rId3"/>
          <a:srcRect l="62629" t="479" r="-918" b="71250"/>
          <a:stretch/>
        </p:blipFill>
        <p:spPr>
          <a:xfrm>
            <a:off x="3274878" y="2260900"/>
            <a:ext cx="4062158" cy="1533211"/>
          </a:xfrm>
          <a:prstGeom prst="rect">
            <a:avLst/>
          </a:prstGeom>
        </p:spPr>
      </p:pic>
      <p:sp>
        <p:nvSpPr>
          <p:cNvPr id="11" name="Rectangle 10"/>
          <p:cNvSpPr/>
          <p:nvPr/>
        </p:nvSpPr>
        <p:spPr>
          <a:xfrm>
            <a:off x="8130252" y="6519544"/>
            <a:ext cx="4534858" cy="307777"/>
          </a:xfrm>
          <a:prstGeom prst="rect">
            <a:avLst/>
          </a:prstGeom>
        </p:spPr>
        <p:txBody>
          <a:bodyPr wrap="square">
            <a:spAutoFit/>
          </a:bodyPr>
          <a:lstStyle/>
          <a:p>
            <a:pPr lvl="0" algn="ctr">
              <a:spcBef>
                <a:spcPct val="0"/>
              </a:spcBef>
              <a:defRPr/>
            </a:pPr>
            <a:r>
              <a:rPr lang="en-US" sz="1400" i="1" dirty="0" err="1" smtClean="0">
                <a:latin typeface="Arial" pitchFamily="34" charset="0"/>
                <a:cs typeface="Arial" pitchFamily="34" charset="0"/>
              </a:rPr>
              <a:t>Albouy</a:t>
            </a:r>
            <a:r>
              <a:rPr lang="en-US" sz="1400" i="1" dirty="0" smtClean="0">
                <a:latin typeface="Arial" pitchFamily="34" charset="0"/>
                <a:cs typeface="Arial" pitchFamily="34" charset="0"/>
              </a:rPr>
              <a:t>, Weiss, </a:t>
            </a:r>
            <a:r>
              <a:rPr lang="en-US" sz="1400" i="1" dirty="0" err="1" smtClean="0">
                <a:latin typeface="Arial" pitchFamily="34" charset="0"/>
                <a:cs typeface="Arial" pitchFamily="34" charset="0"/>
              </a:rPr>
              <a:t>Baillet</a:t>
            </a:r>
            <a:r>
              <a:rPr lang="en-US" sz="1400" i="1" dirty="0" smtClean="0">
                <a:latin typeface="Arial" pitchFamily="34" charset="0"/>
                <a:cs typeface="Arial" pitchFamily="34" charset="0"/>
              </a:rPr>
              <a:t>, </a:t>
            </a:r>
            <a:r>
              <a:rPr lang="en-US" sz="1400" i="1" dirty="0" err="1" smtClean="0">
                <a:latin typeface="Arial" pitchFamily="34" charset="0"/>
                <a:cs typeface="Arial" pitchFamily="34" charset="0"/>
              </a:rPr>
              <a:t>Zatorre</a:t>
            </a:r>
            <a:r>
              <a:rPr lang="en-US" sz="1400" i="1" dirty="0" smtClean="0">
                <a:latin typeface="Arial" pitchFamily="34" charset="0"/>
                <a:cs typeface="Arial" pitchFamily="34" charset="0"/>
              </a:rPr>
              <a:t> 2017 </a:t>
            </a:r>
            <a:r>
              <a:rPr lang="en-US" sz="1400" dirty="0" smtClean="0">
                <a:latin typeface="Arial" pitchFamily="34" charset="0"/>
                <a:cs typeface="Arial" pitchFamily="34" charset="0"/>
              </a:rPr>
              <a:t>Neuron</a:t>
            </a:r>
          </a:p>
        </p:txBody>
      </p:sp>
      <p:grpSp>
        <p:nvGrpSpPr>
          <p:cNvPr id="17" name="Grouper 16"/>
          <p:cNvGrpSpPr/>
          <p:nvPr/>
        </p:nvGrpSpPr>
        <p:grpSpPr>
          <a:xfrm>
            <a:off x="8164276" y="862613"/>
            <a:ext cx="3715431" cy="5281883"/>
            <a:chOff x="755577" y="1243461"/>
            <a:chExt cx="3715431" cy="5281883"/>
          </a:xfrm>
        </p:grpSpPr>
        <p:sp>
          <p:nvSpPr>
            <p:cNvPr id="20" name="Rectangle 19"/>
            <p:cNvSpPr/>
            <p:nvPr/>
          </p:nvSpPr>
          <p:spPr>
            <a:xfrm rot="16200000">
              <a:off x="-360547" y="3318749"/>
              <a:ext cx="273630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smtClean="0">
                  <a:solidFill>
                    <a:schemeClr val="tx1"/>
                  </a:solidFill>
                </a:rPr>
                <a:t>Performance d’</a:t>
              </a:r>
            </a:p>
          </p:txBody>
        </p:sp>
        <p:pic>
          <p:nvPicPr>
            <p:cNvPr id="21" name="Image 20"/>
            <p:cNvPicPr>
              <a:picLocks noChangeAspect="1"/>
            </p:cNvPicPr>
            <p:nvPr/>
          </p:nvPicPr>
          <p:blipFill rotWithShape="1">
            <a:blip r:embed="rId3"/>
            <a:srcRect l="31489" t="35280" r="62951"/>
            <a:stretch/>
          </p:blipFill>
          <p:spPr>
            <a:xfrm>
              <a:off x="1195288" y="1243461"/>
              <a:ext cx="599874" cy="5135628"/>
            </a:xfrm>
            <a:prstGeom prst="rect">
              <a:avLst/>
            </a:prstGeom>
          </p:spPr>
        </p:pic>
        <p:sp>
          <p:nvSpPr>
            <p:cNvPr id="22" name="Rectangle 21"/>
            <p:cNvSpPr/>
            <p:nvPr/>
          </p:nvSpPr>
          <p:spPr>
            <a:xfrm>
              <a:off x="1734704" y="6019049"/>
              <a:ext cx="273630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smtClean="0">
                <a:solidFill>
                  <a:schemeClr val="tx1"/>
                </a:solidFill>
              </a:endParaRPr>
            </a:p>
          </p:txBody>
        </p:sp>
        <p:grpSp>
          <p:nvGrpSpPr>
            <p:cNvPr id="23" name="Grouper 22"/>
            <p:cNvGrpSpPr/>
            <p:nvPr/>
          </p:nvGrpSpPr>
          <p:grpSpPr>
            <a:xfrm>
              <a:off x="2773477" y="2418649"/>
              <a:ext cx="216024" cy="792088"/>
              <a:chOff x="2010373" y="2708920"/>
              <a:chExt cx="216024" cy="792088"/>
            </a:xfrm>
          </p:grpSpPr>
          <p:sp>
            <p:nvSpPr>
              <p:cNvPr id="36" name="Ellipse 35"/>
              <p:cNvSpPr/>
              <p:nvPr/>
            </p:nvSpPr>
            <p:spPr>
              <a:xfrm>
                <a:off x="2010373" y="3030593"/>
                <a:ext cx="216024" cy="20352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FF0000"/>
                  </a:solidFill>
                </a:endParaRPr>
              </a:p>
            </p:txBody>
          </p:sp>
          <p:cxnSp>
            <p:nvCxnSpPr>
              <p:cNvPr id="37" name="Connecteur droit 36"/>
              <p:cNvCxnSpPr/>
              <p:nvPr/>
            </p:nvCxnSpPr>
            <p:spPr>
              <a:xfrm>
                <a:off x="2123728" y="2708920"/>
                <a:ext cx="0" cy="7920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er 23"/>
            <p:cNvGrpSpPr/>
            <p:nvPr/>
          </p:nvGrpSpPr>
          <p:grpSpPr>
            <a:xfrm>
              <a:off x="1976413" y="2922705"/>
              <a:ext cx="216024" cy="936104"/>
              <a:chOff x="1213309" y="3212976"/>
              <a:chExt cx="216024" cy="936104"/>
            </a:xfrm>
          </p:grpSpPr>
          <p:sp>
            <p:nvSpPr>
              <p:cNvPr id="34" name="Ellipse 33"/>
              <p:cNvSpPr/>
              <p:nvPr/>
            </p:nvSpPr>
            <p:spPr>
              <a:xfrm>
                <a:off x="1213309" y="3615478"/>
                <a:ext cx="216024" cy="20352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FF0000"/>
                  </a:solidFill>
                </a:endParaRPr>
              </a:p>
            </p:txBody>
          </p:sp>
          <p:cxnSp>
            <p:nvCxnSpPr>
              <p:cNvPr id="35" name="Connecteur droit 34"/>
              <p:cNvCxnSpPr/>
              <p:nvPr/>
            </p:nvCxnSpPr>
            <p:spPr>
              <a:xfrm>
                <a:off x="1331640" y="3212976"/>
                <a:ext cx="0" cy="93610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er 24"/>
            <p:cNvGrpSpPr/>
            <p:nvPr/>
          </p:nvGrpSpPr>
          <p:grpSpPr>
            <a:xfrm>
              <a:off x="3570541" y="2850697"/>
              <a:ext cx="216024" cy="936104"/>
              <a:chOff x="2807437" y="3140968"/>
              <a:chExt cx="216024" cy="936104"/>
            </a:xfrm>
          </p:grpSpPr>
          <p:sp>
            <p:nvSpPr>
              <p:cNvPr id="32" name="Ellipse 31"/>
              <p:cNvSpPr/>
              <p:nvPr/>
            </p:nvSpPr>
            <p:spPr>
              <a:xfrm>
                <a:off x="2807437" y="3531474"/>
                <a:ext cx="216024" cy="20352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FF0000"/>
                  </a:solidFill>
                </a:endParaRPr>
              </a:p>
            </p:txBody>
          </p:sp>
          <p:cxnSp>
            <p:nvCxnSpPr>
              <p:cNvPr id="33" name="Connecteur droit 32"/>
              <p:cNvCxnSpPr/>
              <p:nvPr/>
            </p:nvCxnSpPr>
            <p:spPr>
              <a:xfrm>
                <a:off x="2915816" y="3140968"/>
                <a:ext cx="0" cy="93610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pic>
          <p:nvPicPr>
            <p:cNvPr id="26" name="Image 25"/>
            <p:cNvPicPr>
              <a:picLocks noChangeAspect="1"/>
            </p:cNvPicPr>
            <p:nvPr/>
          </p:nvPicPr>
          <p:blipFill rotWithShape="1">
            <a:blip r:embed="rId3"/>
            <a:srcRect l="37424" t="35281" r="43420" b="9646"/>
            <a:stretch/>
          </p:blipFill>
          <p:spPr>
            <a:xfrm>
              <a:off x="1835696" y="1243461"/>
              <a:ext cx="2066905" cy="4370126"/>
            </a:xfrm>
            <a:prstGeom prst="rect">
              <a:avLst/>
            </a:prstGeom>
          </p:spPr>
        </p:pic>
        <p:sp>
          <p:nvSpPr>
            <p:cNvPr id="27" name="Rectangle 26"/>
            <p:cNvSpPr/>
            <p:nvPr/>
          </p:nvSpPr>
          <p:spPr>
            <a:xfrm>
              <a:off x="2526792" y="5635949"/>
              <a:ext cx="93610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smtClean="0">
                  <a:solidFill>
                    <a:schemeClr val="tx1"/>
                  </a:solidFill>
                </a:rPr>
                <a:t>r-TMS</a:t>
              </a:r>
            </a:p>
          </p:txBody>
        </p:sp>
        <p:sp>
          <p:nvSpPr>
            <p:cNvPr id="28" name="Rectangle 27"/>
            <p:cNvSpPr/>
            <p:nvPr/>
          </p:nvSpPr>
          <p:spPr>
            <a:xfrm>
              <a:off x="3318880" y="5635949"/>
              <a:ext cx="10801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err="1" smtClean="0">
                  <a:solidFill>
                    <a:schemeClr val="tx1"/>
                  </a:solidFill>
                </a:rPr>
                <a:t>ar</a:t>
              </a:r>
              <a:r>
                <a:rPr lang="en-CA" sz="2000" b="1" dirty="0" smtClean="0">
                  <a:solidFill>
                    <a:schemeClr val="tx1"/>
                  </a:solidFill>
                </a:rPr>
                <a:t>-TMS</a:t>
              </a:r>
            </a:p>
          </p:txBody>
        </p:sp>
        <p:sp>
          <p:nvSpPr>
            <p:cNvPr id="29" name="Rectangle 28"/>
            <p:cNvSpPr/>
            <p:nvPr/>
          </p:nvSpPr>
          <p:spPr>
            <a:xfrm>
              <a:off x="1734704" y="5635949"/>
              <a:ext cx="93610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err="1" smtClean="0">
                  <a:solidFill>
                    <a:schemeClr val="tx1"/>
                  </a:solidFill>
                </a:rPr>
                <a:t>Ø</a:t>
              </a:r>
              <a:r>
                <a:rPr lang="en-CA" sz="2000" b="1" dirty="0" smtClean="0">
                  <a:solidFill>
                    <a:schemeClr val="tx1"/>
                  </a:solidFill>
                </a:rPr>
                <a:t> TMS</a:t>
              </a:r>
            </a:p>
          </p:txBody>
        </p:sp>
        <p:sp>
          <p:nvSpPr>
            <p:cNvPr id="30" name="Rectangle 29"/>
            <p:cNvSpPr/>
            <p:nvPr/>
          </p:nvSpPr>
          <p:spPr>
            <a:xfrm>
              <a:off x="1806712" y="5442985"/>
              <a:ext cx="93610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smtClean="0">
                <a:solidFill>
                  <a:schemeClr val="tx1"/>
                </a:solidFill>
              </a:endParaRPr>
            </a:p>
          </p:txBody>
        </p:sp>
        <p:pic>
          <p:nvPicPr>
            <p:cNvPr id="31" name="Image 30"/>
            <p:cNvPicPr>
              <a:picLocks noChangeAspect="1"/>
            </p:cNvPicPr>
            <p:nvPr/>
          </p:nvPicPr>
          <p:blipFill rotWithShape="1">
            <a:blip r:embed="rId3"/>
            <a:srcRect l="37424" t="95922" r="42420" b="77"/>
            <a:stretch/>
          </p:blipFill>
          <p:spPr>
            <a:xfrm>
              <a:off x="1988096" y="6207803"/>
              <a:ext cx="2174883" cy="317541"/>
            </a:xfrm>
            <a:prstGeom prst="rect">
              <a:avLst/>
            </a:prstGeom>
          </p:spPr>
        </p:pic>
      </p:grpSp>
      <p:sp>
        <p:nvSpPr>
          <p:cNvPr id="2" name="Rectangle 1"/>
          <p:cNvSpPr/>
          <p:nvPr/>
        </p:nvSpPr>
        <p:spPr>
          <a:xfrm>
            <a:off x="183498" y="5038036"/>
            <a:ext cx="8200633" cy="1200329"/>
          </a:xfrm>
          <a:prstGeom prst="rect">
            <a:avLst/>
          </a:prstGeom>
        </p:spPr>
        <p:txBody>
          <a:bodyPr wrap="square">
            <a:spAutoFit/>
          </a:bodyPr>
          <a:lstStyle/>
          <a:p>
            <a:r>
              <a:rPr lang="en-US" sz="2400" dirty="0"/>
              <a:t>* Noninvasive brain stimulation techniques are great tools to investigate the causal relationship between brain and behavior (</a:t>
            </a:r>
            <a:r>
              <a:rPr lang="en-US" sz="2400" dirty="0" err="1"/>
              <a:t>Albouy</a:t>
            </a:r>
            <a:r>
              <a:rPr lang="en-US" sz="2400" dirty="0"/>
              <a:t>, </a:t>
            </a:r>
            <a:r>
              <a:rPr lang="en-US" sz="2400" dirty="0" err="1"/>
              <a:t>Baillet</a:t>
            </a:r>
            <a:r>
              <a:rPr lang="en-US" sz="2400" dirty="0"/>
              <a:t>, </a:t>
            </a:r>
            <a:r>
              <a:rPr lang="en-US" sz="2400" dirty="0" err="1"/>
              <a:t>Zatorre</a:t>
            </a:r>
            <a:r>
              <a:rPr lang="en-US" sz="2400" dirty="0"/>
              <a:t>, 2018)</a:t>
            </a:r>
          </a:p>
        </p:txBody>
      </p:sp>
    </p:spTree>
    <p:extLst>
      <p:ext uri="{BB962C8B-B14F-4D97-AF65-F5344CB8AC3E}">
        <p14:creationId xmlns:p14="http://schemas.microsoft.com/office/powerpoint/2010/main" val="940590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29184"/>
            <a:ext cx="11049000" cy="5847779"/>
          </a:xfrm>
        </p:spPr>
        <p:txBody>
          <a:bodyPr>
            <a:normAutofit/>
          </a:bodyPr>
          <a:lstStyle/>
          <a:p>
            <a:pPr marL="0" indent="0">
              <a:lnSpc>
                <a:spcPct val="100000"/>
              </a:lnSpc>
              <a:spcBef>
                <a:spcPts val="0"/>
              </a:spcBef>
              <a:buNone/>
            </a:pPr>
            <a:r>
              <a:rPr lang="en-US" sz="4000" i="1" u="sng" dirty="0"/>
              <a:t>Our goal of doing new experiment is:</a:t>
            </a:r>
          </a:p>
          <a:p>
            <a:pPr marL="0" indent="0">
              <a:lnSpc>
                <a:spcPct val="100000"/>
              </a:lnSpc>
              <a:spcBef>
                <a:spcPts val="0"/>
              </a:spcBef>
              <a:buNone/>
            </a:pPr>
            <a:endParaRPr lang="en-US" dirty="0" smtClean="0"/>
          </a:p>
          <a:p>
            <a:pPr marL="0" indent="0">
              <a:lnSpc>
                <a:spcPct val="100000"/>
              </a:lnSpc>
              <a:spcBef>
                <a:spcPts val="0"/>
              </a:spcBef>
              <a:buNone/>
            </a:pPr>
            <a:endParaRPr lang="en-US" dirty="0"/>
          </a:p>
          <a:p>
            <a:pPr marL="0" indent="0">
              <a:lnSpc>
                <a:spcPct val="100000"/>
              </a:lnSpc>
              <a:spcBef>
                <a:spcPts val="0"/>
              </a:spcBef>
              <a:buNone/>
            </a:pPr>
            <a:endParaRPr lang="en-US" dirty="0" smtClean="0"/>
          </a:p>
          <a:p>
            <a:pPr marL="0" indent="0">
              <a:lnSpc>
                <a:spcPct val="100000"/>
              </a:lnSpc>
              <a:spcBef>
                <a:spcPts val="0"/>
              </a:spcBef>
              <a:buNone/>
            </a:pPr>
            <a:r>
              <a:rPr lang="en-US" dirty="0"/>
              <a:t>to identify if there is any long-term effect. </a:t>
            </a:r>
          </a:p>
          <a:p>
            <a:pPr marL="0" indent="0">
              <a:lnSpc>
                <a:spcPct val="100000"/>
              </a:lnSpc>
              <a:spcBef>
                <a:spcPts val="0"/>
              </a:spcBef>
              <a:buNone/>
            </a:pPr>
            <a:endParaRPr lang="en-US" dirty="0" smtClean="0"/>
          </a:p>
          <a:p>
            <a:pPr marL="0" indent="0">
              <a:lnSpc>
                <a:spcPct val="100000"/>
              </a:lnSpc>
              <a:spcBef>
                <a:spcPts val="0"/>
              </a:spcBef>
              <a:buNone/>
            </a:pPr>
            <a:r>
              <a:rPr lang="en-US" dirty="0" smtClean="0"/>
              <a:t>to </a:t>
            </a:r>
            <a:r>
              <a:rPr lang="en-US" dirty="0"/>
              <a:t>boost manipulation and learning during task performance, by leading repeated behavioral sessions and repeated stimulations. (so basically, the only difference is that we make the subjects repeat more and making the tasks become more difficult</a:t>
            </a:r>
            <a:r>
              <a:rPr lang="en-US" dirty="0" smtClean="0"/>
              <a:t>)</a:t>
            </a:r>
          </a:p>
          <a:p>
            <a:pPr marL="0" indent="0">
              <a:lnSpc>
                <a:spcPct val="100000"/>
              </a:lnSpc>
              <a:spcBef>
                <a:spcPts val="0"/>
              </a:spcBef>
              <a:buNone/>
            </a:pPr>
            <a:endParaRPr lang="en-US" dirty="0"/>
          </a:p>
          <a:p>
            <a:pPr marL="0" indent="0">
              <a:lnSpc>
                <a:spcPct val="100000"/>
              </a:lnSpc>
              <a:spcBef>
                <a:spcPts val="0"/>
              </a:spcBef>
              <a:buNone/>
            </a:pPr>
            <a:endParaRPr lang="en-US" dirty="0"/>
          </a:p>
          <a:p>
            <a:pPr marL="0" indent="0">
              <a:lnSpc>
                <a:spcPct val="100000"/>
              </a:lnSpc>
              <a:spcBef>
                <a:spcPts val="0"/>
              </a:spcBef>
              <a:buNone/>
            </a:pPr>
            <a:endParaRPr lang="en-US" dirty="0" smtClean="0"/>
          </a:p>
        </p:txBody>
      </p:sp>
    </p:spTree>
    <p:extLst>
      <p:ext uri="{BB962C8B-B14F-4D97-AF65-F5344CB8AC3E}">
        <p14:creationId xmlns:p14="http://schemas.microsoft.com/office/powerpoint/2010/main" val="16309700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32337"/>
          </a:xfrm>
        </p:spPr>
        <p:txBody>
          <a:bodyPr/>
          <a:lstStyle/>
          <a:p>
            <a:r>
              <a:rPr lang="en-US" b="1" dirty="0" smtClean="0"/>
              <a:t>How is it actually different with the previous study?</a:t>
            </a:r>
            <a:endParaRPr lang="en-US" b="1" dirty="0"/>
          </a:p>
        </p:txBody>
      </p:sp>
      <p:sp>
        <p:nvSpPr>
          <p:cNvPr id="3" name="Content Placeholder 2"/>
          <p:cNvSpPr>
            <a:spLocks noGrp="1"/>
          </p:cNvSpPr>
          <p:nvPr>
            <p:ph idx="1"/>
          </p:nvPr>
        </p:nvSpPr>
        <p:spPr>
          <a:xfrm>
            <a:off x="0" y="1125414"/>
            <a:ext cx="12192000" cy="5732586"/>
          </a:xfrm>
        </p:spPr>
        <p:txBody>
          <a:bodyPr>
            <a:normAutofit/>
          </a:bodyPr>
          <a:lstStyle/>
          <a:p>
            <a:pPr marL="0" indent="0">
              <a:lnSpc>
                <a:spcPct val="100000"/>
              </a:lnSpc>
              <a:spcBef>
                <a:spcPts val="0"/>
              </a:spcBef>
              <a:buNone/>
            </a:pPr>
            <a:r>
              <a:rPr lang="en-US" dirty="0"/>
              <a:t>I</a:t>
            </a:r>
            <a:r>
              <a:rPr lang="en-US" dirty="0" smtClean="0"/>
              <a:t>n </a:t>
            </a:r>
            <a:r>
              <a:rPr lang="en-US" dirty="0"/>
              <a:t>the previous experiment/paper, there was only 1 session of </a:t>
            </a:r>
            <a:r>
              <a:rPr lang="en-US" dirty="0" smtClean="0"/>
              <a:t>training in Day2. </a:t>
            </a:r>
            <a:r>
              <a:rPr lang="en-US" dirty="0"/>
              <a:t>However, this time, we did 5 </a:t>
            </a:r>
            <a:r>
              <a:rPr lang="en-US" dirty="0" smtClean="0"/>
              <a:t>sessions of trainings </a:t>
            </a:r>
            <a:r>
              <a:rPr lang="en-US" dirty="0"/>
              <a:t>to the </a:t>
            </a:r>
            <a:r>
              <a:rPr lang="en-US" b="1" u="sng" dirty="0"/>
              <a:t>3 groups</a:t>
            </a:r>
            <a:r>
              <a:rPr lang="en-US" dirty="0"/>
              <a:t>, and we trained them and see the long-term effects from there. (20 participants per group with various musical experience</a:t>
            </a:r>
            <a:r>
              <a:rPr lang="en-US" dirty="0" smtClean="0"/>
              <a:t>)</a:t>
            </a:r>
          </a:p>
          <a:p>
            <a:pPr marL="0" indent="0">
              <a:lnSpc>
                <a:spcPct val="100000"/>
              </a:lnSpc>
              <a:spcBef>
                <a:spcPts val="0"/>
              </a:spcBef>
              <a:buNone/>
            </a:pPr>
            <a:endParaRPr lang="en-US" dirty="0" smtClean="0"/>
          </a:p>
          <a:p>
            <a:pPr marL="0" indent="0">
              <a:lnSpc>
                <a:spcPct val="100000"/>
              </a:lnSpc>
              <a:spcBef>
                <a:spcPts val="0"/>
              </a:spcBef>
              <a:buNone/>
            </a:pPr>
            <a:endParaRPr lang="en-US" dirty="0"/>
          </a:p>
          <a:p>
            <a:pPr marL="0" indent="0">
              <a:lnSpc>
                <a:spcPct val="100000"/>
              </a:lnSpc>
              <a:spcBef>
                <a:spcPts val="0"/>
              </a:spcBef>
              <a:buNone/>
            </a:pPr>
            <a:endParaRPr lang="en-US" dirty="0" smtClean="0"/>
          </a:p>
          <a:p>
            <a:pPr marL="0" indent="0">
              <a:lnSpc>
                <a:spcPct val="100000"/>
              </a:lnSpc>
              <a:spcBef>
                <a:spcPts val="0"/>
              </a:spcBef>
              <a:buNone/>
            </a:pPr>
            <a:endParaRPr lang="en-US" dirty="0" smtClean="0"/>
          </a:p>
          <a:p>
            <a:pPr marL="0" indent="0">
              <a:lnSpc>
                <a:spcPct val="100000"/>
              </a:lnSpc>
              <a:spcBef>
                <a:spcPts val="0"/>
              </a:spcBef>
              <a:buNone/>
            </a:pPr>
            <a:endParaRPr lang="en-US" dirty="0"/>
          </a:p>
          <a:p>
            <a:pPr marL="0" indent="0">
              <a:lnSpc>
                <a:spcPct val="100000"/>
              </a:lnSpc>
              <a:spcBef>
                <a:spcPts val="0"/>
              </a:spcBef>
              <a:buNone/>
              <a:defRPr/>
            </a:pPr>
            <a:r>
              <a:rPr lang="en-US" sz="2000" dirty="0"/>
              <a:t>* Sham stimulation: generic term to indicate an inactive form of stimulation such as very brief or weak one that is used in research to control for the placebo effect; meaning that the subjects believe he/she is being stimulated normally, but there should not be any real effects. (</a:t>
            </a:r>
            <a:r>
              <a:rPr lang="en-US" sz="2000" dirty="0">
                <a:hlinkClick r:id="rId3"/>
              </a:rPr>
              <a:t>https</a:t>
            </a:r>
            <a:r>
              <a:rPr lang="en-US" sz="2000" dirty="0" smtClean="0">
                <a:hlinkClick r:id="rId3"/>
              </a:rPr>
              <a:t>://www.neuroelectrics.com/wiki/index.php?title=About_tCS</a:t>
            </a:r>
            <a:r>
              <a:rPr lang="en-US" sz="2000" dirty="0">
                <a:hlinkClick r:id="rId3"/>
              </a:rPr>
              <a:t>)</a:t>
            </a:r>
            <a:r>
              <a:rPr lang="en-US" sz="2000" dirty="0"/>
              <a:t> </a:t>
            </a:r>
          </a:p>
        </p:txBody>
      </p:sp>
    </p:spTree>
    <p:extLst>
      <p:ext uri="{BB962C8B-B14F-4D97-AF65-F5344CB8AC3E}">
        <p14:creationId xmlns:p14="http://schemas.microsoft.com/office/powerpoint/2010/main" val="774942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Professor Sylvain </a:t>
            </a:r>
            <a:r>
              <a:rPr lang="en-US" dirty="0" err="1" smtClean="0"/>
              <a:t>Baillet</a:t>
            </a:r>
            <a:r>
              <a:rPr lang="en-US" dirty="0" smtClean="0"/>
              <a:t>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Journal club meeting -&gt; Tue</a:t>
            </a:r>
          </a:p>
          <a:p>
            <a:r>
              <a:rPr lang="en-US" dirty="0" smtClean="0"/>
              <a:t>Group meeting -&gt; Thurs</a:t>
            </a:r>
          </a:p>
          <a:p>
            <a:r>
              <a:rPr lang="en-US" dirty="0" smtClean="0"/>
              <a:t>New QLS supervisor</a:t>
            </a:r>
          </a:p>
          <a:p>
            <a:r>
              <a:rPr lang="en-US" dirty="0" smtClean="0"/>
              <a:t>Do both wet and dry lab</a:t>
            </a:r>
          </a:p>
          <a:p>
            <a:r>
              <a:rPr lang="en-US" dirty="0" err="1" smtClean="0"/>
              <a:t>Neuroinformatics</a:t>
            </a:r>
            <a:r>
              <a:rPr lang="en-US" dirty="0" smtClean="0"/>
              <a:t>, Neuroimaging, Machine learning</a:t>
            </a:r>
          </a:p>
          <a:p>
            <a:r>
              <a:rPr lang="en-US" dirty="0" smtClean="0"/>
              <a:t>Websites:</a:t>
            </a:r>
            <a:endParaRPr lang="en-US" u="sng" dirty="0" smtClean="0">
              <a:hlinkClick r:id="rId3"/>
            </a:endParaRPr>
          </a:p>
          <a:p>
            <a:pPr marL="514350" indent="-514350">
              <a:buFont typeface="+mj-lt"/>
              <a:buAutoNum type="arabicPeriod"/>
            </a:pPr>
            <a:r>
              <a:rPr lang="en-US" u="sng" dirty="0" smtClean="0">
                <a:hlinkClick r:id="rId3"/>
              </a:rPr>
              <a:t>https</a:t>
            </a:r>
            <a:r>
              <a:rPr lang="en-US" u="sng" dirty="0">
                <a:hlinkClick r:id="rId3"/>
              </a:rPr>
              <a:t>://</a:t>
            </a:r>
            <a:r>
              <a:rPr lang="en-US" u="sng" dirty="0" smtClean="0">
                <a:hlinkClick r:id="rId3"/>
              </a:rPr>
              <a:t>www.mcgill.ca/bic/research/neurospeed-neural-dynamics-brain-systems-baillet</a:t>
            </a:r>
            <a:endParaRPr lang="en-US" dirty="0"/>
          </a:p>
          <a:p>
            <a:pPr marL="514350" indent="-514350">
              <a:buFont typeface="+mj-lt"/>
              <a:buAutoNum type="arabicPeriod"/>
            </a:pPr>
            <a:r>
              <a:rPr lang="en-US" u="sng" dirty="0" smtClean="0">
                <a:hlinkClick r:id="rId4"/>
              </a:rPr>
              <a:t>https</a:t>
            </a:r>
            <a:r>
              <a:rPr lang="en-US" u="sng" dirty="0">
                <a:hlinkClick r:id="rId4"/>
              </a:rPr>
              <a:t>://</a:t>
            </a:r>
            <a:r>
              <a:rPr lang="en-US" u="sng" dirty="0" smtClean="0">
                <a:hlinkClick r:id="rId4"/>
              </a:rPr>
              <a:t>mcgill.ca/bbme/sylvain-baillet</a:t>
            </a:r>
            <a:endParaRPr lang="en-US" u="sng" dirty="0" smtClean="0"/>
          </a:p>
          <a:p>
            <a:endParaRPr lang="en-US" u="sng" dirty="0"/>
          </a:p>
          <a:p>
            <a:r>
              <a:rPr lang="en-US" u="sng" dirty="0" smtClean="0"/>
              <a:t>Side note: I work closely with Postdoc</a:t>
            </a:r>
            <a:r>
              <a:rPr lang="en-US" altLang="ko-KR" u="sng" dirty="0"/>
              <a:t>.</a:t>
            </a:r>
            <a:r>
              <a:rPr lang="en-US" u="sng" dirty="0" smtClean="0"/>
              <a:t> Philippe </a:t>
            </a:r>
            <a:r>
              <a:rPr lang="en-US" u="sng" dirty="0" err="1" smtClean="0"/>
              <a:t>Albouy</a:t>
            </a:r>
            <a:r>
              <a:rPr lang="en-US" u="sng" dirty="0" smtClean="0"/>
              <a:t> and MEG system manager at MNI</a:t>
            </a:r>
            <a:r>
              <a:rPr lang="en-US" altLang="ko-KR" u="sng" dirty="0" smtClean="0"/>
              <a:t>,</a:t>
            </a:r>
            <a:r>
              <a:rPr lang="en-US" u="sng" dirty="0" smtClean="0"/>
              <a:t> Marc </a:t>
            </a:r>
            <a:r>
              <a:rPr lang="en-US" u="sng" dirty="0" err="1" smtClean="0"/>
              <a:t>Lalancette</a:t>
            </a:r>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14067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55785"/>
          </a:xfrm>
        </p:spPr>
        <p:txBody>
          <a:bodyPr/>
          <a:lstStyle/>
          <a:p>
            <a:r>
              <a:rPr lang="en-US" b="1" dirty="0" smtClean="0"/>
              <a:t>Hypothesis and Process</a:t>
            </a:r>
            <a:endParaRPr lang="en-US" b="1" dirty="0"/>
          </a:p>
        </p:txBody>
      </p:sp>
      <p:sp>
        <p:nvSpPr>
          <p:cNvPr id="3" name="Content Placeholder 2"/>
          <p:cNvSpPr>
            <a:spLocks noGrp="1"/>
          </p:cNvSpPr>
          <p:nvPr>
            <p:ph idx="1"/>
          </p:nvPr>
        </p:nvSpPr>
        <p:spPr>
          <a:xfrm>
            <a:off x="0" y="855784"/>
            <a:ext cx="12192000" cy="6002216"/>
          </a:xfrm>
        </p:spPr>
        <p:txBody>
          <a:bodyPr>
            <a:normAutofit lnSpcReduction="10000"/>
          </a:bodyPr>
          <a:lstStyle/>
          <a:p>
            <a:r>
              <a:rPr lang="en-US" dirty="0"/>
              <a:t>First two groups are trained (first group is trained with rhythmic, second is with rhythmic Sham stimulation), and the third group is not trained at all.</a:t>
            </a:r>
            <a:r>
              <a:rPr lang="ko-KR" altLang="en-US" dirty="0"/>
              <a:t> </a:t>
            </a:r>
            <a:r>
              <a:rPr lang="en-US" altLang="ko-KR" dirty="0"/>
              <a:t>(rhythmic stimulation) </a:t>
            </a:r>
            <a:r>
              <a:rPr lang="mr-IN" altLang="ko-KR" dirty="0"/>
              <a:t>–</a:t>
            </a:r>
            <a:r>
              <a:rPr lang="en-US" altLang="ko-KR" dirty="0"/>
              <a:t> stimulation is </a:t>
            </a:r>
            <a:r>
              <a:rPr lang="en-US" altLang="ko-KR" dirty="0" smtClean="0"/>
              <a:t>TMS</a:t>
            </a:r>
            <a:endParaRPr lang="en-US" dirty="0" smtClean="0"/>
          </a:p>
          <a:p>
            <a:endParaRPr lang="en-US" dirty="0"/>
          </a:p>
          <a:p>
            <a:endParaRPr lang="en-US" dirty="0" smtClean="0"/>
          </a:p>
          <a:p>
            <a:r>
              <a:rPr lang="en-US" dirty="0" smtClean="0"/>
              <a:t>Our </a:t>
            </a:r>
            <a:r>
              <a:rPr lang="en-US" dirty="0"/>
              <a:t>initial hypothesis is to expect to see the result of first group is doing the best, second is getting better but yet less improvement showing than the first group, and the third group would show not significant improvement as time </a:t>
            </a:r>
            <a:r>
              <a:rPr lang="en-US" dirty="0" smtClean="0"/>
              <a:t>goes</a:t>
            </a:r>
            <a:endParaRPr lang="en-US" dirty="0"/>
          </a:p>
          <a:p>
            <a:endParaRPr lang="en-US" dirty="0" smtClean="0"/>
          </a:p>
          <a:p>
            <a:endParaRPr lang="en-US" dirty="0" smtClean="0"/>
          </a:p>
          <a:p>
            <a:pPr lvl="0"/>
            <a:r>
              <a:rPr lang="en-US" dirty="0" smtClean="0"/>
              <a:t>Step1: MEG/EEG pre-training 1 day</a:t>
            </a:r>
          </a:p>
          <a:p>
            <a:pPr marL="0" indent="0">
              <a:buNone/>
            </a:pPr>
            <a:r>
              <a:rPr lang="en-US" dirty="0" smtClean="0"/>
              <a:t>   Step2: Training sessions (TMS/EEG) 5days </a:t>
            </a:r>
          </a:p>
          <a:p>
            <a:pPr marL="0" lvl="0" indent="0">
              <a:buNone/>
            </a:pPr>
            <a:r>
              <a:rPr lang="en-US" dirty="0" smtClean="0"/>
              <a:t>   Step3: MEG/EEG post-training 1 day</a:t>
            </a:r>
          </a:p>
          <a:p>
            <a:pPr marL="0" indent="0">
              <a:buNone/>
            </a:pPr>
            <a:endParaRPr lang="en-US" dirty="0"/>
          </a:p>
        </p:txBody>
      </p:sp>
    </p:spTree>
    <p:extLst>
      <p:ext uri="{BB962C8B-B14F-4D97-AF65-F5344CB8AC3E}">
        <p14:creationId xmlns:p14="http://schemas.microsoft.com/office/powerpoint/2010/main" val="9683478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656823"/>
            <a:ext cx="11050073" cy="5520140"/>
          </a:xfrm>
        </p:spPr>
        <p:txBody>
          <a:bodyPr/>
          <a:lstStyle/>
          <a:p>
            <a:pPr marL="514350" indent="-514350">
              <a:buAutoNum type="arabicPeriod"/>
            </a:pPr>
            <a:r>
              <a:rPr lang="en-US" dirty="0">
                <a:solidFill>
                  <a:schemeClr val="bg2"/>
                </a:solidFill>
              </a:rPr>
              <a:t>Analysis on longitudinal study of the “short-term” effects of brain stimulation with </a:t>
            </a:r>
            <a:r>
              <a:rPr lang="en-US" dirty="0" smtClean="0">
                <a:solidFill>
                  <a:schemeClr val="bg2"/>
                </a:solidFill>
              </a:rPr>
              <a:t>steady state visual </a:t>
            </a:r>
            <a:r>
              <a:rPr lang="en-US" dirty="0">
                <a:solidFill>
                  <a:schemeClr val="bg2"/>
                </a:solidFill>
              </a:rPr>
              <a:t>stimulation on working memory performances in healthy volunteers</a:t>
            </a:r>
          </a:p>
          <a:p>
            <a:pPr marL="514350" indent="-514350">
              <a:buAutoNum type="arabicPeriod"/>
            </a:pPr>
            <a:endParaRPr lang="en-US" dirty="0" smtClean="0"/>
          </a:p>
          <a:p>
            <a:pPr marL="514350" indent="-514350">
              <a:buAutoNum type="arabicPeriod"/>
            </a:pPr>
            <a:endParaRPr lang="en-US" dirty="0"/>
          </a:p>
          <a:p>
            <a:pPr marL="514350" indent="-514350">
              <a:buFont typeface="Arial"/>
              <a:buAutoNum type="arabicPeriod"/>
            </a:pPr>
            <a:r>
              <a:rPr lang="en-US" dirty="0" smtClean="0">
                <a:solidFill>
                  <a:schemeClr val="bg2"/>
                </a:solidFill>
              </a:rPr>
              <a:t>New experiment on “long term” effects </a:t>
            </a:r>
            <a:r>
              <a:rPr lang="en-US" dirty="0">
                <a:solidFill>
                  <a:schemeClr val="bg2"/>
                </a:solidFill>
              </a:rPr>
              <a:t>of brain stimulation with Transcranial Magnetic Stimulation (TMS) on working memory performances in healthy volunteers</a:t>
            </a:r>
          </a:p>
          <a:p>
            <a:pPr marL="514350" indent="-514350">
              <a:buAutoNum type="arabicPeriod"/>
            </a:pPr>
            <a:endParaRPr lang="en-US" dirty="0" smtClean="0">
              <a:solidFill>
                <a:schemeClr val="bg2"/>
              </a:solidFill>
            </a:endParaRPr>
          </a:p>
          <a:p>
            <a:pPr marL="514350" indent="-514350">
              <a:buAutoNum type="arabicPeriod"/>
            </a:pPr>
            <a:endParaRPr lang="en-US" dirty="0" smtClean="0">
              <a:solidFill>
                <a:schemeClr val="bg2"/>
              </a:solidFill>
            </a:endParaRPr>
          </a:p>
          <a:p>
            <a:pPr marL="514350" indent="-514350">
              <a:buAutoNum type="arabicPeriod"/>
            </a:pPr>
            <a:r>
              <a:rPr lang="en-US" b="1" dirty="0" smtClean="0"/>
              <a:t>Developing automatic work-flow pipeline for data analysis</a:t>
            </a:r>
            <a:endParaRPr lang="en-US" b="1" dirty="0"/>
          </a:p>
        </p:txBody>
      </p:sp>
    </p:spTree>
    <p:extLst>
      <p:ext uri="{BB962C8B-B14F-4D97-AF65-F5344CB8AC3E}">
        <p14:creationId xmlns:p14="http://schemas.microsoft.com/office/powerpoint/2010/main" val="2998083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07297" cy="810532"/>
          </a:xfrm>
        </p:spPr>
        <p:txBody>
          <a:bodyPr>
            <a:normAutofit/>
          </a:bodyPr>
          <a:lstStyle/>
          <a:p>
            <a:r>
              <a:rPr lang="en-US" sz="3600" b="1" dirty="0" smtClean="0"/>
              <a:t>Data pipeline flow fix</a:t>
            </a:r>
            <a:endParaRPr lang="en-US" sz="3600" b="1" dirty="0"/>
          </a:p>
        </p:txBody>
      </p:sp>
      <p:sp>
        <p:nvSpPr>
          <p:cNvPr id="3" name="Content Placeholder 2"/>
          <p:cNvSpPr>
            <a:spLocks noGrp="1"/>
          </p:cNvSpPr>
          <p:nvPr>
            <p:ph idx="1"/>
          </p:nvPr>
        </p:nvSpPr>
        <p:spPr>
          <a:xfrm>
            <a:off x="5466303" y="663191"/>
            <a:ext cx="6440993" cy="6029011"/>
          </a:xfrm>
        </p:spPr>
        <p:txBody>
          <a:bodyPr>
            <a:normAutofit fontScale="85000" lnSpcReduction="20000"/>
          </a:bodyPr>
          <a:lstStyle/>
          <a:p>
            <a:r>
              <a:rPr lang="en-US" dirty="0" smtClean="0"/>
              <a:t>MEG is quite new technology compared to EEG, and many of the analyzing techniques/pipelines are still not fully well-developed.</a:t>
            </a:r>
          </a:p>
          <a:p>
            <a:endParaRPr lang="en-US" dirty="0" smtClean="0"/>
          </a:p>
          <a:p>
            <a:r>
              <a:rPr lang="en-US" dirty="0" smtClean="0"/>
              <a:t>The software, “Brainstorm” definitely does a lot of good analysis on MEG data, but still give hard time for new users.</a:t>
            </a:r>
          </a:p>
          <a:p>
            <a:endParaRPr lang="en-US" dirty="0"/>
          </a:p>
          <a:p>
            <a:r>
              <a:rPr lang="en-US" dirty="0" smtClean="0"/>
              <a:t>Preprocessing and modeling generating are really important steps.</a:t>
            </a:r>
          </a:p>
          <a:p>
            <a:endParaRPr lang="en-US" dirty="0"/>
          </a:p>
          <a:p>
            <a:r>
              <a:rPr lang="en-US" dirty="0" smtClean="0"/>
              <a:t>We want to make the pipeline that can do all those 10 steps automatically when we input MEG data. It will help not only new users but the experienced to do work efficiently.</a:t>
            </a:r>
          </a:p>
          <a:p>
            <a:endParaRPr lang="en-US" dirty="0"/>
          </a:p>
          <a:p>
            <a:r>
              <a:rPr lang="en-US" dirty="0" smtClean="0"/>
              <a:t>I, particularly spend most time on </a:t>
            </a:r>
            <a:r>
              <a:rPr lang="en-US" b="1" dirty="0" smtClean="0"/>
              <a:t>step 2: Identify bad channels</a:t>
            </a:r>
            <a:r>
              <a:rPr lang="en-US" dirty="0" smtClean="0"/>
              <a:t>.</a:t>
            </a:r>
          </a:p>
        </p:txBody>
      </p:sp>
      <p:graphicFrame>
        <p:nvGraphicFramePr>
          <p:cNvPr id="4" name="Diagram 3"/>
          <p:cNvGraphicFramePr/>
          <p:nvPr>
            <p:extLst>
              <p:ext uri="{D42A27DB-BD31-4B8C-83A1-F6EECF244321}">
                <p14:modId xmlns:p14="http://schemas.microsoft.com/office/powerpoint/2010/main" val="235030151"/>
              </p:ext>
            </p:extLst>
          </p:nvPr>
        </p:nvGraphicFramePr>
        <p:xfrm>
          <a:off x="110533" y="733531"/>
          <a:ext cx="5586882" cy="5958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20"/>
          <p:cNvSpPr txBox="1">
            <a:spLocks noChangeArrowheads="1"/>
          </p:cNvSpPr>
          <p:nvPr/>
        </p:nvSpPr>
        <p:spPr bwMode="auto">
          <a:xfrm>
            <a:off x="0" y="6347222"/>
            <a:ext cx="938463" cy="510778"/>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pPr algn="r"/>
            <a:r>
              <a:rPr lang="fr-FR" dirty="0" smtClean="0"/>
              <a:t>Marc</a:t>
            </a:r>
            <a:endParaRPr lang="fr-FR" dirty="0"/>
          </a:p>
        </p:txBody>
      </p:sp>
    </p:spTree>
    <p:extLst>
      <p:ext uri="{BB962C8B-B14F-4D97-AF65-F5344CB8AC3E}">
        <p14:creationId xmlns:p14="http://schemas.microsoft.com/office/powerpoint/2010/main" val="3655626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22" y="150726"/>
            <a:ext cx="11686233" cy="763674"/>
          </a:xfrm>
        </p:spPr>
        <p:txBody>
          <a:bodyPr/>
          <a:lstStyle/>
          <a:p>
            <a:r>
              <a:rPr lang="en-US" b="1" i="1" u="sng" dirty="0" smtClean="0"/>
              <a:t>Types of pre-processing</a:t>
            </a:r>
            <a:endParaRPr lang="en-US" b="1" i="1" u="sng" dirty="0"/>
          </a:p>
        </p:txBody>
      </p:sp>
      <p:sp>
        <p:nvSpPr>
          <p:cNvPr id="3" name="Content Placeholder 2"/>
          <p:cNvSpPr>
            <a:spLocks noGrp="1"/>
          </p:cNvSpPr>
          <p:nvPr>
            <p:ph idx="1"/>
          </p:nvPr>
        </p:nvSpPr>
        <p:spPr>
          <a:xfrm>
            <a:off x="170821" y="914400"/>
            <a:ext cx="11686233" cy="5777802"/>
          </a:xfrm>
        </p:spPr>
        <p:txBody>
          <a:bodyPr>
            <a:normAutofit lnSpcReduction="10000"/>
          </a:bodyPr>
          <a:lstStyle/>
          <a:p>
            <a:r>
              <a:rPr lang="en-US" dirty="0" smtClean="0"/>
              <a:t>Power line contaminations (60, 120, 180 Hz) - notch filter</a:t>
            </a:r>
          </a:p>
          <a:p>
            <a:r>
              <a:rPr lang="en-US" dirty="0" smtClean="0"/>
              <a:t>Extreme frequency </a:t>
            </a:r>
            <a:r>
              <a:rPr lang="mr-IN" dirty="0" smtClean="0"/>
              <a:t>–</a:t>
            </a:r>
            <a:r>
              <a:rPr lang="en-US" dirty="0" smtClean="0"/>
              <a:t> band-pass filter</a:t>
            </a:r>
          </a:p>
          <a:p>
            <a:r>
              <a:rPr lang="en-US" dirty="0" smtClean="0"/>
              <a:t>Eye blink contaminations</a:t>
            </a:r>
          </a:p>
          <a:p>
            <a:r>
              <a:rPr lang="en-US" dirty="0" smtClean="0"/>
              <a:t>Set Epoch Time (in </a:t>
            </a:r>
            <a:r>
              <a:rPr lang="en-US" dirty="0" err="1" smtClean="0"/>
              <a:t>ms</a:t>
            </a:r>
            <a:r>
              <a:rPr lang="en-US" dirty="0" smtClean="0"/>
              <a:t>)</a:t>
            </a:r>
          </a:p>
          <a:p>
            <a:r>
              <a:rPr lang="en-US" dirty="0" smtClean="0"/>
              <a:t>Categorize based on conditions </a:t>
            </a:r>
          </a:p>
          <a:p>
            <a:pPr marL="0" indent="0">
              <a:buNone/>
            </a:pPr>
            <a:r>
              <a:rPr lang="en-US" dirty="0" smtClean="0"/>
              <a:t>(auditory: simple and manipulation</a:t>
            </a:r>
          </a:p>
          <a:p>
            <a:pPr marL="0" indent="0">
              <a:buNone/>
            </a:pPr>
            <a:r>
              <a:rPr lang="en-US" dirty="0" smtClean="0"/>
              <a:t> visualization: simple and static)</a:t>
            </a:r>
          </a:p>
          <a:p>
            <a:r>
              <a:rPr lang="en-US" dirty="0" smtClean="0">
                <a:solidFill>
                  <a:srgbClr val="FF0000"/>
                </a:solidFill>
              </a:rPr>
              <a:t>Bad channels</a:t>
            </a:r>
          </a:p>
          <a:p>
            <a:r>
              <a:rPr lang="en-US" dirty="0" smtClean="0"/>
              <a:t>Saccades</a:t>
            </a:r>
          </a:p>
          <a:p>
            <a:r>
              <a:rPr lang="en-US" dirty="0" smtClean="0"/>
              <a:t>Topography analysis</a:t>
            </a:r>
          </a:p>
          <a:p>
            <a:r>
              <a:rPr lang="en-US" dirty="0" smtClean="0"/>
              <a:t>Time-frequency map analysis</a:t>
            </a:r>
          </a:p>
          <a:p>
            <a:r>
              <a:rPr lang="en-US" dirty="0"/>
              <a:t>Standardize and average and baseline normalization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138555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00485"/>
            <a:ext cx="11796764" cy="703383"/>
          </a:xfrm>
        </p:spPr>
        <p:txBody>
          <a:bodyPr/>
          <a:lstStyle/>
          <a:p>
            <a:r>
              <a:rPr lang="en-US" b="1" dirty="0" smtClean="0"/>
              <a:t>Identify Bad Channels </a:t>
            </a:r>
            <a:endParaRPr lang="en-US" b="1" dirty="0"/>
          </a:p>
        </p:txBody>
      </p:sp>
      <p:sp>
        <p:nvSpPr>
          <p:cNvPr id="3" name="Content Placeholder 2"/>
          <p:cNvSpPr>
            <a:spLocks noGrp="1"/>
          </p:cNvSpPr>
          <p:nvPr>
            <p:ph idx="1"/>
          </p:nvPr>
        </p:nvSpPr>
        <p:spPr>
          <a:xfrm>
            <a:off x="130629" y="974690"/>
            <a:ext cx="11796763" cy="5677319"/>
          </a:xfrm>
        </p:spPr>
        <p:txBody>
          <a:bodyPr/>
          <a:lstStyle/>
          <a:p>
            <a:r>
              <a:rPr lang="en-US" dirty="0" smtClean="0"/>
              <a:t>Read different journals talking about some pipelines: PREP, HAPPE, MNE, and FASTER.</a:t>
            </a:r>
          </a:p>
          <a:p>
            <a:endParaRPr lang="en-US" dirty="0"/>
          </a:p>
          <a:p>
            <a:r>
              <a:rPr lang="en-US" dirty="0" smtClean="0"/>
              <a:t>All of those pipelines from different journals use different algorithms and logics to identify bad channels. </a:t>
            </a:r>
          </a:p>
          <a:p>
            <a:endParaRPr lang="en-US" dirty="0"/>
          </a:p>
          <a:p>
            <a:r>
              <a:rPr lang="en-US" dirty="0" smtClean="0"/>
              <a:t>I and Marc analyzed the math, and tried to find the combinations of algorithms from these four journals, to construct the BEST pipelines</a:t>
            </a:r>
          </a:p>
          <a:p>
            <a:endParaRPr lang="en-US" dirty="0"/>
          </a:p>
          <a:p>
            <a:endParaRPr lang="en-US" dirty="0" smtClean="0"/>
          </a:p>
          <a:p>
            <a:endParaRPr lang="en-US" dirty="0"/>
          </a:p>
          <a:p>
            <a:pPr marL="0" indent="0">
              <a:buNone/>
            </a:pPr>
            <a:r>
              <a:rPr lang="en-US" sz="1600" dirty="0" smtClean="0"/>
              <a:t>*Side note: There are not many bad channels to test pipelines</a:t>
            </a:r>
            <a:r>
              <a:rPr lang="mr-IN" sz="1600" dirty="0" smtClean="0"/>
              <a:t>…</a:t>
            </a:r>
            <a:endParaRPr lang="en-US" sz="1600" dirty="0"/>
          </a:p>
        </p:txBody>
      </p:sp>
    </p:spTree>
    <p:extLst>
      <p:ext uri="{BB962C8B-B14F-4D97-AF65-F5344CB8AC3E}">
        <p14:creationId xmlns:p14="http://schemas.microsoft.com/office/powerpoint/2010/main" val="1229547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99760" y="1676617"/>
            <a:ext cx="6492240" cy="877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569616"/>
          </a:xfrm>
        </p:spPr>
        <p:txBody>
          <a:bodyPr>
            <a:normAutofit fontScale="90000"/>
          </a:bodyPr>
          <a:lstStyle/>
          <a:p>
            <a:pPr algn="ctr"/>
            <a:r>
              <a:rPr lang="en-US" b="1" dirty="0" smtClean="0"/>
              <a:t>Our Final Criteria </a:t>
            </a:r>
            <a:endParaRPr lang="en-US" b="1" dirty="0"/>
          </a:p>
        </p:txBody>
      </p:sp>
      <p:sp>
        <p:nvSpPr>
          <p:cNvPr id="3" name="Content Placeholder 2"/>
          <p:cNvSpPr>
            <a:spLocks noGrp="1"/>
          </p:cNvSpPr>
          <p:nvPr>
            <p:ph idx="1"/>
          </p:nvPr>
        </p:nvSpPr>
        <p:spPr>
          <a:xfrm>
            <a:off x="0" y="380142"/>
            <a:ext cx="12192000" cy="2391047"/>
          </a:xfrm>
        </p:spPr>
        <p:txBody>
          <a:bodyPr>
            <a:normAutofit/>
          </a:bodyPr>
          <a:lstStyle/>
          <a:p>
            <a:r>
              <a:rPr lang="en-US" sz="1500" dirty="0" smtClean="0"/>
              <a:t>Prep1</a:t>
            </a:r>
          </a:p>
          <a:p>
            <a:pPr marL="0" lvl="0" indent="0">
              <a:buNone/>
            </a:pPr>
            <a:r>
              <a:rPr lang="en-CA" sz="1500" dirty="0"/>
              <a:t>Deviation criteria - Extreme amplitudes (noisy channels – variance): </a:t>
            </a:r>
            <a:endParaRPr lang="en-CA" sz="1500" dirty="0" smtClean="0"/>
          </a:p>
          <a:p>
            <a:pPr marL="0" lvl="0" indent="0">
              <a:buNone/>
            </a:pPr>
            <a:r>
              <a:rPr lang="en-CA" sz="1500" dirty="0"/>
              <a:t>Not identify channels that capture eye blinks and most muscle activity as noisy.</a:t>
            </a:r>
            <a:endParaRPr lang="en-US" sz="1500" dirty="0"/>
          </a:p>
          <a:p>
            <a:pPr marL="0" lvl="0" indent="0">
              <a:buNone/>
            </a:pPr>
            <a:r>
              <a:rPr lang="en-CA" sz="1500" dirty="0"/>
              <a:t>Works well for detecting of unusual high amplitudes but not work well for extremely low, non zero amplitudes. </a:t>
            </a:r>
            <a:endParaRPr lang="en-CA" sz="1500" dirty="0" smtClean="0"/>
          </a:p>
          <a:p>
            <a:pPr marL="0" indent="0">
              <a:buNone/>
            </a:pPr>
            <a:r>
              <a:rPr lang="en-CA" sz="1500" dirty="0"/>
              <a:t>One way to look at larger </a:t>
            </a:r>
            <a:r>
              <a:rPr lang="en-CA" sz="1500" dirty="0" smtClean="0"/>
              <a:t>amplitude.</a:t>
            </a:r>
            <a:endParaRPr lang="en-US" sz="1500" dirty="0"/>
          </a:p>
          <a:p>
            <a:pPr marL="0" lvl="0" indent="0">
              <a:buNone/>
            </a:pPr>
            <a:r>
              <a:rPr lang="en-CA" sz="1500" dirty="0" smtClean="0"/>
              <a:t>1. </a:t>
            </a:r>
            <a:r>
              <a:rPr lang="en-CA" sz="1500" dirty="0"/>
              <a:t>"0.7 IQR" (+/-0.7 z values for normal curve) of amplitudes </a:t>
            </a:r>
            <a:endParaRPr lang="en-CA" sz="1500" dirty="0" smtClean="0"/>
          </a:p>
          <a:p>
            <a:pPr marL="0" indent="0">
              <a:buNone/>
            </a:pPr>
            <a:r>
              <a:rPr lang="en-CA" sz="1500" dirty="0" smtClean="0"/>
              <a:t>2. </a:t>
            </a:r>
            <a:r>
              <a:rPr lang="en-CA" sz="1500" dirty="0"/>
              <a:t>Robust z relative to channels &gt; </a:t>
            </a:r>
            <a:r>
              <a:rPr lang="en-CA" sz="1500" dirty="0" smtClean="0"/>
              <a:t>5</a:t>
            </a:r>
            <a:endParaRPr lang="en-US" sz="15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920" y="1775101"/>
            <a:ext cx="6224016" cy="672574"/>
          </a:xfrm>
          <a:prstGeom prst="rect">
            <a:avLst/>
          </a:prstGeom>
        </p:spPr>
      </p:pic>
      <p:sp>
        <p:nvSpPr>
          <p:cNvPr id="7" name="Rectangle 6"/>
          <p:cNvSpPr/>
          <p:nvPr/>
        </p:nvSpPr>
        <p:spPr>
          <a:xfrm>
            <a:off x="6815328" y="4089049"/>
            <a:ext cx="5376672" cy="877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4220557"/>
            <a:ext cx="5120640" cy="622808"/>
          </a:xfrm>
          <a:prstGeom prst="rect">
            <a:avLst/>
          </a:prstGeom>
        </p:spPr>
      </p:pic>
      <p:sp>
        <p:nvSpPr>
          <p:cNvPr id="8" name="Right Brace 7"/>
          <p:cNvSpPr/>
          <p:nvPr/>
        </p:nvSpPr>
        <p:spPr>
          <a:xfrm rot="16200000">
            <a:off x="9104378" y="1574898"/>
            <a:ext cx="768098" cy="4870702"/>
          </a:xfrm>
          <a:prstGeom prst="rightBrace">
            <a:avLst>
              <a:gd name="adj1" fmla="val 8333"/>
              <a:gd name="adj2" fmla="val 39314"/>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n w="0"/>
              <a:solidFill>
                <a:schemeClr val="accent1"/>
              </a:solidFill>
              <a:effectLst>
                <a:outerShdw blurRad="38100" dist="25400" dir="5400000" algn="ctr" rotWithShape="0">
                  <a:srgbClr val="6E747A">
                    <a:alpha val="43000"/>
                  </a:srgbClr>
                </a:outerShdw>
              </a:effectLst>
            </a:endParaRPr>
          </a:p>
        </p:txBody>
      </p:sp>
      <p:sp>
        <p:nvSpPr>
          <p:cNvPr id="9" name="TextBox 8"/>
          <p:cNvSpPr txBox="1"/>
          <p:nvPr/>
        </p:nvSpPr>
        <p:spPr>
          <a:xfrm>
            <a:off x="8468868" y="3363785"/>
            <a:ext cx="1136904" cy="307777"/>
          </a:xfrm>
          <a:prstGeom prst="rect">
            <a:avLst/>
          </a:prstGeom>
          <a:noFill/>
        </p:spPr>
        <p:txBody>
          <a:bodyPr wrap="square" rtlCol="0">
            <a:spAutoFit/>
          </a:bodyPr>
          <a:lstStyle/>
          <a:p>
            <a:r>
              <a:rPr lang="en-US" sz="1400" dirty="0" smtClean="0">
                <a:solidFill>
                  <a:srgbClr val="FF0000"/>
                </a:solidFill>
              </a:rPr>
              <a:t>275, in order</a:t>
            </a:r>
            <a:endParaRPr lang="en-US" sz="1400" dirty="0">
              <a:solidFill>
                <a:srgbClr val="FF0000"/>
              </a:solidFill>
            </a:endParaRPr>
          </a:p>
        </p:txBody>
      </p:sp>
      <p:sp>
        <p:nvSpPr>
          <p:cNvPr id="14" name="Bent-Up Arrow 13"/>
          <p:cNvSpPr/>
          <p:nvPr/>
        </p:nvSpPr>
        <p:spPr>
          <a:xfrm rot="5400000">
            <a:off x="10135638" y="4987116"/>
            <a:ext cx="491699" cy="128016"/>
          </a:xfrm>
          <a:prstGeom prst="ben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TextBox 14"/>
          <p:cNvSpPr txBox="1"/>
          <p:nvPr/>
        </p:nvSpPr>
        <p:spPr>
          <a:xfrm>
            <a:off x="10445496" y="5113474"/>
            <a:ext cx="521208" cy="307777"/>
          </a:xfrm>
          <a:prstGeom prst="rect">
            <a:avLst/>
          </a:prstGeom>
          <a:noFill/>
        </p:spPr>
        <p:txBody>
          <a:bodyPr wrap="square" rtlCol="0">
            <a:spAutoFit/>
          </a:bodyPr>
          <a:lstStyle/>
          <a:p>
            <a:r>
              <a:rPr lang="en-US" sz="1400" smtClean="0">
                <a:solidFill>
                  <a:srgbClr val="FF0000"/>
                </a:solidFill>
              </a:rPr>
              <a:t>98</a:t>
            </a:r>
            <a:r>
              <a:rPr lang="en-US" sz="1400" baseline="30000" smtClean="0">
                <a:solidFill>
                  <a:srgbClr val="FF0000"/>
                </a:solidFill>
              </a:rPr>
              <a:t>th</a:t>
            </a:r>
            <a:r>
              <a:rPr lang="en-US" sz="1400" smtClean="0">
                <a:solidFill>
                  <a:srgbClr val="FF0000"/>
                </a:solidFill>
              </a:rPr>
              <a:t>  </a:t>
            </a:r>
            <a:endParaRPr lang="en-US" sz="1400" dirty="0">
              <a:solidFill>
                <a:srgbClr val="FF0000"/>
              </a:solidFill>
            </a:endParaRPr>
          </a:p>
        </p:txBody>
      </p:sp>
      <p:sp>
        <p:nvSpPr>
          <p:cNvPr id="18" name="Freeform 17"/>
          <p:cNvSpPr/>
          <p:nvPr/>
        </p:nvSpPr>
        <p:spPr>
          <a:xfrm>
            <a:off x="7371192" y="5190031"/>
            <a:ext cx="4820808" cy="1155895"/>
          </a:xfrm>
          <a:custGeom>
            <a:avLst/>
            <a:gdLst>
              <a:gd name="connsiteX0" fmla="*/ 0 w 2664742"/>
              <a:gd name="connsiteY0" fmla="*/ 683284 h 1885518"/>
              <a:gd name="connsiteX1" fmla="*/ 71920 w 2664742"/>
              <a:gd name="connsiteY1" fmla="*/ 118205 h 1885518"/>
              <a:gd name="connsiteX2" fmla="*/ 154113 w 2664742"/>
              <a:gd name="connsiteY2" fmla="*/ 1073702 h 1885518"/>
              <a:gd name="connsiteX3" fmla="*/ 215758 w 2664742"/>
              <a:gd name="connsiteY3" fmla="*/ 426430 h 1885518"/>
              <a:gd name="connsiteX4" fmla="*/ 287677 w 2664742"/>
              <a:gd name="connsiteY4" fmla="*/ 919590 h 1885518"/>
              <a:gd name="connsiteX5" fmla="*/ 328774 w 2664742"/>
              <a:gd name="connsiteY5" fmla="*/ 292866 h 1885518"/>
              <a:gd name="connsiteX6" fmla="*/ 380144 w 2664742"/>
              <a:gd name="connsiteY6" fmla="*/ 827122 h 1885518"/>
              <a:gd name="connsiteX7" fmla="*/ 410967 w 2664742"/>
              <a:gd name="connsiteY7" fmla="*/ 190124 h 1885518"/>
              <a:gd name="connsiteX8" fmla="*/ 462338 w 2664742"/>
              <a:gd name="connsiteY8" fmla="*/ 662736 h 1885518"/>
              <a:gd name="connsiteX9" fmla="*/ 523982 w 2664742"/>
              <a:gd name="connsiteY9" fmla="*/ 5190 h 1885518"/>
              <a:gd name="connsiteX10" fmla="*/ 575353 w 2664742"/>
              <a:gd name="connsiteY10" fmla="*/ 1094250 h 1885518"/>
              <a:gd name="connsiteX11" fmla="*/ 606176 w 2664742"/>
              <a:gd name="connsiteY11" fmla="*/ 333963 h 1885518"/>
              <a:gd name="connsiteX12" fmla="*/ 667821 w 2664742"/>
              <a:gd name="connsiteY12" fmla="*/ 909315 h 1885518"/>
              <a:gd name="connsiteX13" fmla="*/ 678095 w 2664742"/>
              <a:gd name="connsiteY13" fmla="*/ 241495 h 1885518"/>
              <a:gd name="connsiteX14" fmla="*/ 739740 w 2664742"/>
              <a:gd name="connsiteY14" fmla="*/ 796300 h 1885518"/>
              <a:gd name="connsiteX15" fmla="*/ 770562 w 2664742"/>
              <a:gd name="connsiteY15" fmla="*/ 138754 h 1885518"/>
              <a:gd name="connsiteX16" fmla="*/ 821933 w 2664742"/>
              <a:gd name="connsiteY16" fmla="*/ 950412 h 1885518"/>
              <a:gd name="connsiteX17" fmla="*/ 852756 w 2664742"/>
              <a:gd name="connsiteY17" fmla="*/ 179850 h 1885518"/>
              <a:gd name="connsiteX18" fmla="*/ 893852 w 2664742"/>
              <a:gd name="connsiteY18" fmla="*/ 775751 h 1885518"/>
              <a:gd name="connsiteX19" fmla="*/ 924675 w 2664742"/>
              <a:gd name="connsiteY19" fmla="*/ 77109 h 1885518"/>
              <a:gd name="connsiteX20" fmla="*/ 955497 w 2664742"/>
              <a:gd name="connsiteY20" fmla="*/ 909315 h 1885518"/>
              <a:gd name="connsiteX21" fmla="*/ 996594 w 2664742"/>
              <a:gd name="connsiteY21" fmla="*/ 375059 h 1885518"/>
              <a:gd name="connsiteX22" fmla="*/ 1006868 w 2664742"/>
              <a:gd name="connsiteY22" fmla="*/ 1032605 h 1885518"/>
              <a:gd name="connsiteX23" fmla="*/ 1058239 w 2664742"/>
              <a:gd name="connsiteY23" fmla="*/ 262044 h 1885518"/>
              <a:gd name="connsiteX24" fmla="*/ 1078787 w 2664742"/>
              <a:gd name="connsiteY24" fmla="*/ 940138 h 1885518"/>
              <a:gd name="connsiteX25" fmla="*/ 1130158 w 2664742"/>
              <a:gd name="connsiteY25" fmla="*/ 200399 h 1885518"/>
              <a:gd name="connsiteX26" fmla="*/ 1160980 w 2664742"/>
              <a:gd name="connsiteY26" fmla="*/ 857945 h 1885518"/>
              <a:gd name="connsiteX27" fmla="*/ 1212351 w 2664742"/>
              <a:gd name="connsiteY27" fmla="*/ 467527 h 1885518"/>
              <a:gd name="connsiteX28" fmla="*/ 1222625 w 2664742"/>
              <a:gd name="connsiteY28" fmla="*/ 1741522 h 1885518"/>
              <a:gd name="connsiteX29" fmla="*/ 1273996 w 2664742"/>
              <a:gd name="connsiteY29" fmla="*/ 1823715 h 1885518"/>
              <a:gd name="connsiteX30" fmla="*/ 1304818 w 2664742"/>
              <a:gd name="connsiteY30" fmla="*/ 1875086 h 1885518"/>
              <a:gd name="connsiteX31" fmla="*/ 1325367 w 2664742"/>
              <a:gd name="connsiteY31" fmla="*/ 1833990 h 1885518"/>
              <a:gd name="connsiteX32" fmla="*/ 1345915 w 2664742"/>
              <a:gd name="connsiteY32" fmla="*/ 1885360 h 1885518"/>
              <a:gd name="connsiteX33" fmla="*/ 1366463 w 2664742"/>
              <a:gd name="connsiteY33" fmla="*/ 1813441 h 1885518"/>
              <a:gd name="connsiteX34" fmla="*/ 1376738 w 2664742"/>
              <a:gd name="connsiteY34" fmla="*/ 1864812 h 1885518"/>
              <a:gd name="connsiteX35" fmla="*/ 1407560 w 2664742"/>
              <a:gd name="connsiteY35" fmla="*/ 1833990 h 1885518"/>
              <a:gd name="connsiteX36" fmla="*/ 1428108 w 2664742"/>
              <a:gd name="connsiteY36" fmla="*/ 1854538 h 1885518"/>
              <a:gd name="connsiteX37" fmla="*/ 1469205 w 2664742"/>
              <a:gd name="connsiteY37" fmla="*/ 1823715 h 1885518"/>
              <a:gd name="connsiteX38" fmla="*/ 1479479 w 2664742"/>
              <a:gd name="connsiteY38" fmla="*/ 1864812 h 1885518"/>
              <a:gd name="connsiteX39" fmla="*/ 1510302 w 2664742"/>
              <a:gd name="connsiteY39" fmla="*/ 1823715 h 1885518"/>
              <a:gd name="connsiteX40" fmla="*/ 1541124 w 2664742"/>
              <a:gd name="connsiteY40" fmla="*/ 1854538 h 1885518"/>
              <a:gd name="connsiteX41" fmla="*/ 1561672 w 2664742"/>
              <a:gd name="connsiteY41" fmla="*/ 1833990 h 1885518"/>
              <a:gd name="connsiteX42" fmla="*/ 1551398 w 2664742"/>
              <a:gd name="connsiteY42" fmla="*/ 1864812 h 1885518"/>
              <a:gd name="connsiteX43" fmla="*/ 1592495 w 2664742"/>
              <a:gd name="connsiteY43" fmla="*/ 1833990 h 1885518"/>
              <a:gd name="connsiteX44" fmla="*/ 1613043 w 2664742"/>
              <a:gd name="connsiteY44" fmla="*/ 1864812 h 1885518"/>
              <a:gd name="connsiteX45" fmla="*/ 1654140 w 2664742"/>
              <a:gd name="connsiteY45" fmla="*/ 1844264 h 1885518"/>
              <a:gd name="connsiteX46" fmla="*/ 1664414 w 2664742"/>
              <a:gd name="connsiteY46" fmla="*/ 1864812 h 1885518"/>
              <a:gd name="connsiteX47" fmla="*/ 1695236 w 2664742"/>
              <a:gd name="connsiteY47" fmla="*/ 1823715 h 1885518"/>
              <a:gd name="connsiteX48" fmla="*/ 1726059 w 2664742"/>
              <a:gd name="connsiteY48" fmla="*/ 1864812 h 1885518"/>
              <a:gd name="connsiteX49" fmla="*/ 1746607 w 2664742"/>
              <a:gd name="connsiteY49" fmla="*/ 1844264 h 1885518"/>
              <a:gd name="connsiteX50" fmla="*/ 1767156 w 2664742"/>
              <a:gd name="connsiteY50" fmla="*/ 1864812 h 1885518"/>
              <a:gd name="connsiteX51" fmla="*/ 1808252 w 2664742"/>
              <a:gd name="connsiteY51" fmla="*/ 1844264 h 1885518"/>
              <a:gd name="connsiteX52" fmla="*/ 1839075 w 2664742"/>
              <a:gd name="connsiteY52" fmla="*/ 1854538 h 1885518"/>
              <a:gd name="connsiteX53" fmla="*/ 1849349 w 2664742"/>
              <a:gd name="connsiteY53" fmla="*/ 1844264 h 1885518"/>
              <a:gd name="connsiteX54" fmla="*/ 1880171 w 2664742"/>
              <a:gd name="connsiteY54" fmla="*/ 1864812 h 1885518"/>
              <a:gd name="connsiteX55" fmla="*/ 1890445 w 2664742"/>
              <a:gd name="connsiteY55" fmla="*/ 1833990 h 1885518"/>
              <a:gd name="connsiteX56" fmla="*/ 1931542 w 2664742"/>
              <a:gd name="connsiteY56" fmla="*/ 1864812 h 1885518"/>
              <a:gd name="connsiteX57" fmla="*/ 1962365 w 2664742"/>
              <a:gd name="connsiteY57" fmla="*/ 1833990 h 1885518"/>
              <a:gd name="connsiteX58" fmla="*/ 1993187 w 2664742"/>
              <a:gd name="connsiteY58" fmla="*/ 1854538 h 1885518"/>
              <a:gd name="connsiteX59" fmla="*/ 2024009 w 2664742"/>
              <a:gd name="connsiteY59" fmla="*/ 1844264 h 1885518"/>
              <a:gd name="connsiteX60" fmla="*/ 2075380 w 2664742"/>
              <a:gd name="connsiteY60" fmla="*/ 1854538 h 1885518"/>
              <a:gd name="connsiteX61" fmla="*/ 2137025 w 2664742"/>
              <a:gd name="connsiteY61" fmla="*/ 1823715 h 1885518"/>
              <a:gd name="connsiteX62" fmla="*/ 2188396 w 2664742"/>
              <a:gd name="connsiteY62" fmla="*/ 1854538 h 1885518"/>
              <a:gd name="connsiteX63" fmla="*/ 2239767 w 2664742"/>
              <a:gd name="connsiteY63" fmla="*/ 1844264 h 1885518"/>
              <a:gd name="connsiteX64" fmla="*/ 2291138 w 2664742"/>
              <a:gd name="connsiteY64" fmla="*/ 1854538 h 1885518"/>
              <a:gd name="connsiteX65" fmla="*/ 2352782 w 2664742"/>
              <a:gd name="connsiteY65" fmla="*/ 1844264 h 1885518"/>
              <a:gd name="connsiteX66" fmla="*/ 2342508 w 2664742"/>
              <a:gd name="connsiteY66" fmla="*/ 1833990 h 1885518"/>
              <a:gd name="connsiteX67" fmla="*/ 2383605 w 2664742"/>
              <a:gd name="connsiteY67" fmla="*/ 1864812 h 1885518"/>
              <a:gd name="connsiteX68" fmla="*/ 2445250 w 2664742"/>
              <a:gd name="connsiteY68" fmla="*/ 1823715 h 1885518"/>
              <a:gd name="connsiteX69" fmla="*/ 2506895 w 2664742"/>
              <a:gd name="connsiteY69" fmla="*/ 1854538 h 1885518"/>
              <a:gd name="connsiteX70" fmla="*/ 2589088 w 2664742"/>
              <a:gd name="connsiteY70" fmla="*/ 1833990 h 1885518"/>
              <a:gd name="connsiteX71" fmla="*/ 2650733 w 2664742"/>
              <a:gd name="connsiteY71" fmla="*/ 1854538 h 1885518"/>
              <a:gd name="connsiteX72" fmla="*/ 2650733 w 2664742"/>
              <a:gd name="connsiteY72" fmla="*/ 1854538 h 1885518"/>
              <a:gd name="connsiteX73" fmla="*/ 2661007 w 2664742"/>
              <a:gd name="connsiteY73" fmla="*/ 1833990 h 188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664742" h="1885518">
                <a:moveTo>
                  <a:pt x="0" y="683284"/>
                </a:moveTo>
                <a:cubicBezTo>
                  <a:pt x="23117" y="368210"/>
                  <a:pt x="46235" y="53136"/>
                  <a:pt x="71920" y="118205"/>
                </a:cubicBezTo>
                <a:cubicBezTo>
                  <a:pt x="97605" y="183274"/>
                  <a:pt x="130140" y="1022331"/>
                  <a:pt x="154113" y="1073702"/>
                </a:cubicBezTo>
                <a:cubicBezTo>
                  <a:pt x="178086" y="1125073"/>
                  <a:pt x="193497" y="452115"/>
                  <a:pt x="215758" y="426430"/>
                </a:cubicBezTo>
                <a:cubicBezTo>
                  <a:pt x="238019" y="400745"/>
                  <a:pt x="268841" y="941851"/>
                  <a:pt x="287677" y="919590"/>
                </a:cubicBezTo>
                <a:cubicBezTo>
                  <a:pt x="306513" y="897329"/>
                  <a:pt x="313363" y="308277"/>
                  <a:pt x="328774" y="292866"/>
                </a:cubicBezTo>
                <a:cubicBezTo>
                  <a:pt x="344185" y="277455"/>
                  <a:pt x="366445" y="844246"/>
                  <a:pt x="380144" y="827122"/>
                </a:cubicBezTo>
                <a:cubicBezTo>
                  <a:pt x="393843" y="809998"/>
                  <a:pt x="397268" y="217522"/>
                  <a:pt x="410967" y="190124"/>
                </a:cubicBezTo>
                <a:cubicBezTo>
                  <a:pt x="424666" y="162726"/>
                  <a:pt x="443502" y="693558"/>
                  <a:pt x="462338" y="662736"/>
                </a:cubicBezTo>
                <a:cubicBezTo>
                  <a:pt x="481174" y="631914"/>
                  <a:pt x="505146" y="-66729"/>
                  <a:pt x="523982" y="5190"/>
                </a:cubicBezTo>
                <a:cubicBezTo>
                  <a:pt x="542818" y="77109"/>
                  <a:pt x="561654" y="1039455"/>
                  <a:pt x="575353" y="1094250"/>
                </a:cubicBezTo>
                <a:cubicBezTo>
                  <a:pt x="589052" y="1149045"/>
                  <a:pt x="590765" y="364785"/>
                  <a:pt x="606176" y="333963"/>
                </a:cubicBezTo>
                <a:cubicBezTo>
                  <a:pt x="621587" y="303141"/>
                  <a:pt x="655835" y="924726"/>
                  <a:pt x="667821" y="909315"/>
                </a:cubicBezTo>
                <a:cubicBezTo>
                  <a:pt x="679807" y="893904"/>
                  <a:pt x="666109" y="260331"/>
                  <a:pt x="678095" y="241495"/>
                </a:cubicBezTo>
                <a:cubicBezTo>
                  <a:pt x="690081" y="222659"/>
                  <a:pt x="724329" y="813424"/>
                  <a:pt x="739740" y="796300"/>
                </a:cubicBezTo>
                <a:cubicBezTo>
                  <a:pt x="755151" y="779176"/>
                  <a:pt x="756863" y="113069"/>
                  <a:pt x="770562" y="138754"/>
                </a:cubicBezTo>
                <a:cubicBezTo>
                  <a:pt x="784261" y="164439"/>
                  <a:pt x="808234" y="943563"/>
                  <a:pt x="821933" y="950412"/>
                </a:cubicBezTo>
                <a:cubicBezTo>
                  <a:pt x="835632" y="957261"/>
                  <a:pt x="840770" y="208960"/>
                  <a:pt x="852756" y="179850"/>
                </a:cubicBezTo>
                <a:cubicBezTo>
                  <a:pt x="864742" y="150740"/>
                  <a:pt x="881866" y="792874"/>
                  <a:pt x="893852" y="775751"/>
                </a:cubicBezTo>
                <a:cubicBezTo>
                  <a:pt x="905838" y="758628"/>
                  <a:pt x="914401" y="54848"/>
                  <a:pt x="924675" y="77109"/>
                </a:cubicBezTo>
                <a:cubicBezTo>
                  <a:pt x="934949" y="99370"/>
                  <a:pt x="943510" y="859657"/>
                  <a:pt x="955497" y="909315"/>
                </a:cubicBezTo>
                <a:cubicBezTo>
                  <a:pt x="967484" y="958973"/>
                  <a:pt x="988032" y="354511"/>
                  <a:pt x="996594" y="375059"/>
                </a:cubicBezTo>
                <a:cubicBezTo>
                  <a:pt x="1005156" y="395607"/>
                  <a:pt x="996594" y="1051441"/>
                  <a:pt x="1006868" y="1032605"/>
                </a:cubicBezTo>
                <a:cubicBezTo>
                  <a:pt x="1017142" y="1013769"/>
                  <a:pt x="1046252" y="277455"/>
                  <a:pt x="1058239" y="262044"/>
                </a:cubicBezTo>
                <a:cubicBezTo>
                  <a:pt x="1070226" y="246633"/>
                  <a:pt x="1066801" y="950412"/>
                  <a:pt x="1078787" y="940138"/>
                </a:cubicBezTo>
                <a:cubicBezTo>
                  <a:pt x="1090774" y="929864"/>
                  <a:pt x="1116459" y="214098"/>
                  <a:pt x="1130158" y="200399"/>
                </a:cubicBezTo>
                <a:cubicBezTo>
                  <a:pt x="1143857" y="186700"/>
                  <a:pt x="1147281" y="813424"/>
                  <a:pt x="1160980" y="857945"/>
                </a:cubicBezTo>
                <a:cubicBezTo>
                  <a:pt x="1174679" y="902466"/>
                  <a:pt x="1202077" y="320264"/>
                  <a:pt x="1212351" y="467527"/>
                </a:cubicBezTo>
                <a:cubicBezTo>
                  <a:pt x="1222625" y="614790"/>
                  <a:pt x="1212351" y="1515491"/>
                  <a:pt x="1222625" y="1741522"/>
                </a:cubicBezTo>
                <a:cubicBezTo>
                  <a:pt x="1232899" y="1967553"/>
                  <a:pt x="1260297" y="1801454"/>
                  <a:pt x="1273996" y="1823715"/>
                </a:cubicBezTo>
                <a:cubicBezTo>
                  <a:pt x="1287695" y="1845976"/>
                  <a:pt x="1296256" y="1873374"/>
                  <a:pt x="1304818" y="1875086"/>
                </a:cubicBezTo>
                <a:cubicBezTo>
                  <a:pt x="1313380" y="1876798"/>
                  <a:pt x="1318518" y="1832278"/>
                  <a:pt x="1325367" y="1833990"/>
                </a:cubicBezTo>
                <a:cubicBezTo>
                  <a:pt x="1332216" y="1835702"/>
                  <a:pt x="1339066" y="1888785"/>
                  <a:pt x="1345915" y="1885360"/>
                </a:cubicBezTo>
                <a:cubicBezTo>
                  <a:pt x="1352764" y="1881935"/>
                  <a:pt x="1361326" y="1816866"/>
                  <a:pt x="1366463" y="1813441"/>
                </a:cubicBezTo>
                <a:cubicBezTo>
                  <a:pt x="1371600" y="1810016"/>
                  <a:pt x="1369889" y="1861387"/>
                  <a:pt x="1376738" y="1864812"/>
                </a:cubicBezTo>
                <a:cubicBezTo>
                  <a:pt x="1383587" y="1868237"/>
                  <a:pt x="1398998" y="1835702"/>
                  <a:pt x="1407560" y="1833990"/>
                </a:cubicBezTo>
                <a:cubicBezTo>
                  <a:pt x="1416122" y="1832278"/>
                  <a:pt x="1417834" y="1856251"/>
                  <a:pt x="1428108" y="1854538"/>
                </a:cubicBezTo>
                <a:cubicBezTo>
                  <a:pt x="1438382" y="1852826"/>
                  <a:pt x="1460643" y="1822003"/>
                  <a:pt x="1469205" y="1823715"/>
                </a:cubicBezTo>
                <a:cubicBezTo>
                  <a:pt x="1477767" y="1825427"/>
                  <a:pt x="1472630" y="1864812"/>
                  <a:pt x="1479479" y="1864812"/>
                </a:cubicBezTo>
                <a:cubicBezTo>
                  <a:pt x="1486328" y="1864812"/>
                  <a:pt x="1500028" y="1825427"/>
                  <a:pt x="1510302" y="1823715"/>
                </a:cubicBezTo>
                <a:cubicBezTo>
                  <a:pt x="1520576" y="1822003"/>
                  <a:pt x="1532562" y="1852826"/>
                  <a:pt x="1541124" y="1854538"/>
                </a:cubicBezTo>
                <a:cubicBezTo>
                  <a:pt x="1549686" y="1856250"/>
                  <a:pt x="1559960" y="1832278"/>
                  <a:pt x="1561672" y="1833990"/>
                </a:cubicBezTo>
                <a:cubicBezTo>
                  <a:pt x="1563384" y="1835702"/>
                  <a:pt x="1546261" y="1864812"/>
                  <a:pt x="1551398" y="1864812"/>
                </a:cubicBezTo>
                <a:cubicBezTo>
                  <a:pt x="1556535" y="1864812"/>
                  <a:pt x="1582221" y="1833990"/>
                  <a:pt x="1592495" y="1833990"/>
                </a:cubicBezTo>
                <a:cubicBezTo>
                  <a:pt x="1602769" y="1833990"/>
                  <a:pt x="1602769" y="1863100"/>
                  <a:pt x="1613043" y="1864812"/>
                </a:cubicBezTo>
                <a:cubicBezTo>
                  <a:pt x="1623317" y="1866524"/>
                  <a:pt x="1645578" y="1844264"/>
                  <a:pt x="1654140" y="1844264"/>
                </a:cubicBezTo>
                <a:cubicBezTo>
                  <a:pt x="1662702" y="1844264"/>
                  <a:pt x="1657565" y="1868237"/>
                  <a:pt x="1664414" y="1864812"/>
                </a:cubicBezTo>
                <a:cubicBezTo>
                  <a:pt x="1671263" y="1861387"/>
                  <a:pt x="1684962" y="1823715"/>
                  <a:pt x="1695236" y="1823715"/>
                </a:cubicBezTo>
                <a:cubicBezTo>
                  <a:pt x="1705510" y="1823715"/>
                  <a:pt x="1717497" y="1861387"/>
                  <a:pt x="1726059" y="1864812"/>
                </a:cubicBezTo>
                <a:cubicBezTo>
                  <a:pt x="1734621" y="1868237"/>
                  <a:pt x="1739758" y="1844264"/>
                  <a:pt x="1746607" y="1844264"/>
                </a:cubicBezTo>
                <a:cubicBezTo>
                  <a:pt x="1753456" y="1844264"/>
                  <a:pt x="1756882" y="1864812"/>
                  <a:pt x="1767156" y="1864812"/>
                </a:cubicBezTo>
                <a:cubicBezTo>
                  <a:pt x="1777430" y="1864812"/>
                  <a:pt x="1796266" y="1845976"/>
                  <a:pt x="1808252" y="1844264"/>
                </a:cubicBezTo>
                <a:cubicBezTo>
                  <a:pt x="1820238" y="1842552"/>
                  <a:pt x="1832226" y="1854538"/>
                  <a:pt x="1839075" y="1854538"/>
                </a:cubicBezTo>
                <a:cubicBezTo>
                  <a:pt x="1845924" y="1854538"/>
                  <a:pt x="1842500" y="1842552"/>
                  <a:pt x="1849349" y="1844264"/>
                </a:cubicBezTo>
                <a:cubicBezTo>
                  <a:pt x="1856198" y="1845976"/>
                  <a:pt x="1873322" y="1866524"/>
                  <a:pt x="1880171" y="1864812"/>
                </a:cubicBezTo>
                <a:cubicBezTo>
                  <a:pt x="1887020" y="1863100"/>
                  <a:pt x="1881883" y="1833990"/>
                  <a:pt x="1890445" y="1833990"/>
                </a:cubicBezTo>
                <a:cubicBezTo>
                  <a:pt x="1899007" y="1833990"/>
                  <a:pt x="1919555" y="1864812"/>
                  <a:pt x="1931542" y="1864812"/>
                </a:cubicBezTo>
                <a:cubicBezTo>
                  <a:pt x="1943529" y="1864812"/>
                  <a:pt x="1952091" y="1835702"/>
                  <a:pt x="1962365" y="1833990"/>
                </a:cubicBezTo>
                <a:cubicBezTo>
                  <a:pt x="1972639" y="1832278"/>
                  <a:pt x="1982913" y="1852826"/>
                  <a:pt x="1993187" y="1854538"/>
                </a:cubicBezTo>
                <a:cubicBezTo>
                  <a:pt x="2003461" y="1856250"/>
                  <a:pt x="2010310" y="1844264"/>
                  <a:pt x="2024009" y="1844264"/>
                </a:cubicBezTo>
                <a:cubicBezTo>
                  <a:pt x="2037708" y="1844264"/>
                  <a:pt x="2056544" y="1857963"/>
                  <a:pt x="2075380" y="1854538"/>
                </a:cubicBezTo>
                <a:cubicBezTo>
                  <a:pt x="2094216" y="1851113"/>
                  <a:pt x="2118189" y="1823715"/>
                  <a:pt x="2137025" y="1823715"/>
                </a:cubicBezTo>
                <a:cubicBezTo>
                  <a:pt x="2155861" y="1823715"/>
                  <a:pt x="2171273" y="1851113"/>
                  <a:pt x="2188396" y="1854538"/>
                </a:cubicBezTo>
                <a:cubicBezTo>
                  <a:pt x="2205519" y="1857963"/>
                  <a:pt x="2222643" y="1844264"/>
                  <a:pt x="2239767" y="1844264"/>
                </a:cubicBezTo>
                <a:cubicBezTo>
                  <a:pt x="2256891" y="1844264"/>
                  <a:pt x="2272302" y="1854538"/>
                  <a:pt x="2291138" y="1854538"/>
                </a:cubicBezTo>
                <a:cubicBezTo>
                  <a:pt x="2309974" y="1854538"/>
                  <a:pt x="2344220" y="1847689"/>
                  <a:pt x="2352782" y="1844264"/>
                </a:cubicBezTo>
                <a:cubicBezTo>
                  <a:pt x="2361344" y="1840839"/>
                  <a:pt x="2337371" y="1830565"/>
                  <a:pt x="2342508" y="1833990"/>
                </a:cubicBezTo>
                <a:cubicBezTo>
                  <a:pt x="2347645" y="1837415"/>
                  <a:pt x="2366481" y="1866525"/>
                  <a:pt x="2383605" y="1864812"/>
                </a:cubicBezTo>
                <a:cubicBezTo>
                  <a:pt x="2400729" y="1863100"/>
                  <a:pt x="2424702" y="1825427"/>
                  <a:pt x="2445250" y="1823715"/>
                </a:cubicBezTo>
                <a:cubicBezTo>
                  <a:pt x="2465798" y="1822003"/>
                  <a:pt x="2482922" y="1852826"/>
                  <a:pt x="2506895" y="1854538"/>
                </a:cubicBezTo>
                <a:cubicBezTo>
                  <a:pt x="2530868" y="1856250"/>
                  <a:pt x="2565115" y="1833990"/>
                  <a:pt x="2589088" y="1833990"/>
                </a:cubicBezTo>
                <a:cubicBezTo>
                  <a:pt x="2613061" y="1833990"/>
                  <a:pt x="2650733" y="1854538"/>
                  <a:pt x="2650733" y="1854538"/>
                </a:cubicBezTo>
                <a:lnTo>
                  <a:pt x="2650733" y="1854538"/>
                </a:lnTo>
                <a:cubicBezTo>
                  <a:pt x="2652445" y="1851113"/>
                  <a:pt x="2672994" y="1827141"/>
                  <a:pt x="2661007" y="18339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605772" y="5924506"/>
            <a:ext cx="2586227" cy="8015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0" y="2769082"/>
            <a:ext cx="10515600" cy="1714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500" dirty="0"/>
              <a:t>Prep2</a:t>
            </a:r>
          </a:p>
          <a:p>
            <a:pPr marL="0" lvl="0" indent="0">
              <a:buNone/>
            </a:pPr>
            <a:r>
              <a:rPr lang="en-CA" sz="1500" dirty="0"/>
              <a:t>Correlation criteria Lack of correlation with any other channel</a:t>
            </a:r>
          </a:p>
          <a:p>
            <a:pPr marL="0" indent="0">
              <a:buNone/>
            </a:pPr>
            <a:r>
              <a:rPr lang="en-CA" sz="1500" dirty="0"/>
              <a:t>Low frequency portion of EEG is somewhat but not too much correlated among channels</a:t>
            </a:r>
          </a:p>
          <a:p>
            <a:pPr marL="0" lvl="0" indent="0">
              <a:buNone/>
            </a:pPr>
            <a:r>
              <a:rPr lang="en-CA" sz="1500" dirty="0"/>
              <a:t>1. 50 Hz low pass, 98</a:t>
            </a:r>
            <a:r>
              <a:rPr lang="en-CA" sz="1500" baseline="30000" dirty="0"/>
              <a:t>th</a:t>
            </a:r>
            <a:r>
              <a:rPr lang="en-CA" sz="1500" dirty="0"/>
              <a:t> percentile absolute correlation with other channels, per 1 s time windows.  </a:t>
            </a:r>
          </a:p>
          <a:p>
            <a:pPr marL="0" lvl="0" indent="0">
              <a:buNone/>
            </a:pPr>
            <a:r>
              <a:rPr lang="en-CA" sz="1500" dirty="0"/>
              <a:t>2. Bad if ”98</a:t>
            </a:r>
            <a:r>
              <a:rPr lang="en-CA" sz="1500" baseline="30000" dirty="0"/>
              <a:t>th</a:t>
            </a:r>
            <a:r>
              <a:rPr lang="en-CA" sz="1500" dirty="0"/>
              <a:t> channel”  &lt; 0.4 for at least 1% of windows. </a:t>
            </a:r>
            <a:endParaRPr lang="en-US" sz="1500" dirty="0"/>
          </a:p>
          <a:p>
            <a:pPr marL="0" indent="0">
              <a:buNone/>
            </a:pPr>
            <a:endParaRPr lang="en-US" dirty="0"/>
          </a:p>
        </p:txBody>
      </p:sp>
      <p:sp>
        <p:nvSpPr>
          <p:cNvPr id="17" name="Content Placeholder 2"/>
          <p:cNvSpPr txBox="1">
            <a:spLocks/>
          </p:cNvSpPr>
          <p:nvPr/>
        </p:nvSpPr>
        <p:spPr>
          <a:xfrm>
            <a:off x="0" y="4617112"/>
            <a:ext cx="10515600" cy="1115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t>Prep5</a:t>
            </a:r>
          </a:p>
          <a:p>
            <a:pPr marL="0" lvl="0" indent="0">
              <a:buNone/>
            </a:pPr>
            <a:r>
              <a:rPr lang="en-CA" sz="1600" dirty="0"/>
              <a:t>Significant periods of constant or very small values</a:t>
            </a:r>
            <a:endParaRPr lang="en-US" sz="1600" dirty="0"/>
          </a:p>
          <a:p>
            <a:pPr marL="0" indent="0">
              <a:buNone/>
            </a:pPr>
            <a:r>
              <a:rPr lang="en-CA" sz="1600" dirty="0"/>
              <a:t>Small/constant values for some time window (0.5 ~ 1sec) are not really possible</a:t>
            </a:r>
            <a:endParaRPr lang="en-US" dirty="0"/>
          </a:p>
        </p:txBody>
      </p:sp>
      <p:sp>
        <p:nvSpPr>
          <p:cNvPr id="19" name="Content Placeholder 2"/>
          <p:cNvSpPr txBox="1">
            <a:spLocks/>
          </p:cNvSpPr>
          <p:nvPr/>
        </p:nvSpPr>
        <p:spPr>
          <a:xfrm>
            <a:off x="0" y="6284733"/>
            <a:ext cx="10515600" cy="6483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t>HAPPE</a:t>
            </a:r>
          </a:p>
          <a:p>
            <a:pPr marL="0" lvl="0" indent="0">
              <a:buNone/>
            </a:pPr>
            <a:r>
              <a:rPr lang="en-CA" sz="1600" dirty="0"/>
              <a:t>Normed joint probability of the average log power from 1 to 125 Hz across channels. Z &gt; 3 are removed.  Performed twice.</a:t>
            </a:r>
            <a:endParaRPr lang="en-US" sz="1600" dirty="0"/>
          </a:p>
        </p:txBody>
      </p:sp>
    </p:spTree>
    <p:extLst>
      <p:ext uri="{BB962C8B-B14F-4D97-AF65-F5344CB8AC3E}">
        <p14:creationId xmlns:p14="http://schemas.microsoft.com/office/powerpoint/2010/main" val="192815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uiExpand="1"/>
      <p:bldP spid="7" grpId="0" animBg="1"/>
      <p:bldP spid="8" grpId="0" animBg="1"/>
      <p:bldP spid="9" grpId="0"/>
      <p:bldP spid="14" grpId="0" animBg="1"/>
      <p:bldP spid="15" grpId="0"/>
      <p:bldP spid="18" grpId="0" animBg="1"/>
      <p:bldP spid="20" grpId="0" animBg="1"/>
      <p:bldP spid="16" grpId="0"/>
      <p:bldP spid="17"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62225"/>
            <a:ext cx="12192000" cy="1325563"/>
          </a:xfrm>
        </p:spPr>
        <p:txBody>
          <a:bodyPr>
            <a:normAutofit/>
          </a:bodyPr>
          <a:lstStyle/>
          <a:p>
            <a:pPr algn="ctr"/>
            <a:r>
              <a:rPr lang="en-US" sz="6000" b="1" i="1" dirty="0" smtClean="0"/>
              <a:t>What I like to further do in the lab</a:t>
            </a:r>
            <a:endParaRPr lang="en-US" sz="6000" dirty="0"/>
          </a:p>
        </p:txBody>
      </p:sp>
    </p:spTree>
    <p:extLst>
      <p:ext uri="{BB962C8B-B14F-4D97-AF65-F5344CB8AC3E}">
        <p14:creationId xmlns:p14="http://schemas.microsoft.com/office/powerpoint/2010/main" val="14103645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63742"/>
            <a:ext cx="12192000" cy="1325563"/>
          </a:xfrm>
        </p:spPr>
        <p:txBody>
          <a:bodyPr>
            <a:normAutofit/>
          </a:bodyPr>
          <a:lstStyle/>
          <a:p>
            <a:pPr algn="ctr"/>
            <a:r>
              <a:rPr lang="en-US" sz="7200" b="1" dirty="0" smtClean="0"/>
              <a:t>First</a:t>
            </a:r>
            <a:endParaRPr lang="en-US" sz="7200" b="1" dirty="0"/>
          </a:p>
        </p:txBody>
      </p:sp>
    </p:spTree>
    <p:extLst>
      <p:ext uri="{BB962C8B-B14F-4D97-AF65-F5344CB8AC3E}">
        <p14:creationId xmlns:p14="http://schemas.microsoft.com/office/powerpoint/2010/main" val="11635760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000" y="190501"/>
            <a:ext cx="11709400" cy="2253465"/>
          </a:xfrm>
        </p:spPr>
        <p:txBody>
          <a:bodyPr>
            <a:noAutofit/>
          </a:bodyPr>
          <a:lstStyle/>
          <a:p>
            <a:pPr marL="0" indent="0">
              <a:buNone/>
            </a:pPr>
            <a:r>
              <a:rPr lang="en-US" sz="2300" dirty="0" smtClean="0"/>
              <a:t>“When </a:t>
            </a:r>
            <a:r>
              <a:rPr lang="en-US" sz="2300" dirty="0"/>
              <a:t>the brain plays music: auditory–motor interactions in music perception and </a:t>
            </a:r>
            <a:r>
              <a:rPr lang="en-US" sz="2300" dirty="0" smtClean="0"/>
              <a:t>production” (</a:t>
            </a:r>
            <a:r>
              <a:rPr lang="en-US" sz="2300" dirty="0" err="1" smtClean="0"/>
              <a:t>Zatorre</a:t>
            </a:r>
            <a:r>
              <a:rPr lang="en-US" sz="2300" dirty="0" smtClean="0"/>
              <a:t>. </a:t>
            </a:r>
            <a:r>
              <a:rPr lang="en-US" sz="2300" dirty="0" err="1" smtClean="0"/>
              <a:t>et.al</a:t>
            </a:r>
            <a:r>
              <a:rPr lang="en-US" sz="2300" dirty="0" smtClean="0"/>
              <a:t>. 2017) mentions that</a:t>
            </a:r>
          </a:p>
          <a:p>
            <a:pPr marL="0" indent="0">
              <a:buNone/>
            </a:pPr>
            <a:r>
              <a:rPr lang="en-US" sz="2300" dirty="0" smtClean="0"/>
              <a:t>“dorsal premotor cortex (</a:t>
            </a:r>
            <a:r>
              <a:rPr lang="en-US" sz="2300" dirty="0" err="1" smtClean="0"/>
              <a:t>dPMC</a:t>
            </a:r>
            <a:r>
              <a:rPr lang="en-US" sz="2300" dirty="0" smtClean="0"/>
              <a:t>) and ventral premotor cortex (</a:t>
            </a:r>
            <a:r>
              <a:rPr lang="en-US" sz="2300" dirty="0" err="1" smtClean="0"/>
              <a:t>vPMC</a:t>
            </a:r>
            <a:r>
              <a:rPr lang="en-US" sz="2300" dirty="0" smtClean="0"/>
              <a:t>) are functionally organized such that it can compute a variety of sensory-motor transformations that are relevant for music.”</a:t>
            </a:r>
          </a:p>
          <a:p>
            <a:pPr marL="0" indent="0">
              <a:buNone/>
            </a:pPr>
            <a:r>
              <a:rPr lang="en-US" sz="2300" dirty="0" smtClean="0"/>
              <a:t>-&gt; So, for example, when a person is listening to the music, he/she matches properties of the visual object with an appropriate motor gesture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36" y="2876764"/>
            <a:ext cx="5951591" cy="3714536"/>
          </a:xfrm>
          <a:prstGeom prst="rect">
            <a:avLst/>
          </a:prstGeom>
        </p:spPr>
      </p:pic>
      <p:sp>
        <p:nvSpPr>
          <p:cNvPr id="5" name="Content Placeholder 2"/>
          <p:cNvSpPr txBox="1">
            <a:spLocks/>
          </p:cNvSpPr>
          <p:nvPr/>
        </p:nvSpPr>
        <p:spPr>
          <a:xfrm>
            <a:off x="6331527" y="2876764"/>
            <a:ext cx="5631873" cy="3803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dirty="0" smtClean="0"/>
              <a:t>The pictures (left) showed us that there are definitely significant overlaps between auditory and premotor regions. </a:t>
            </a:r>
          </a:p>
          <a:p>
            <a:pPr marL="0" indent="0">
              <a:buFont typeface="Arial"/>
              <a:buNone/>
            </a:pPr>
            <a:endParaRPr lang="en-US" sz="2000" dirty="0"/>
          </a:p>
          <a:p>
            <a:pPr marL="0" indent="0">
              <a:buFont typeface="Arial"/>
              <a:buNone/>
            </a:pPr>
            <a:r>
              <a:rPr lang="en-US" sz="2000" dirty="0" smtClean="0">
                <a:solidFill>
                  <a:srgbClr val="FF0000"/>
                </a:solidFill>
              </a:rPr>
              <a:t>It shows that “auditory” and “motor” systems are interacting in both music perception and production.</a:t>
            </a:r>
          </a:p>
        </p:txBody>
      </p:sp>
    </p:spTree>
    <p:extLst>
      <p:ext uri="{BB962C8B-B14F-4D97-AF65-F5344CB8AC3E}">
        <p14:creationId xmlns:p14="http://schemas.microsoft.com/office/powerpoint/2010/main" val="13784959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224" y="231648"/>
            <a:ext cx="11771376" cy="3353763"/>
          </a:xfrm>
        </p:spPr>
        <p:txBody>
          <a:bodyPr/>
          <a:lstStyle/>
          <a:p>
            <a:pPr marL="0" indent="0">
              <a:buNone/>
            </a:pPr>
            <a:r>
              <a:rPr lang="en-US" dirty="0"/>
              <a:t>Based on what it said, </a:t>
            </a:r>
            <a:r>
              <a:rPr lang="en-US" dirty="0" smtClean="0"/>
              <a:t>for the next experiment, why </a:t>
            </a:r>
            <a:r>
              <a:rPr lang="en-US" dirty="0"/>
              <a:t>don’t we also check motor working memory as well? (not just auditory</a:t>
            </a:r>
            <a:r>
              <a:rPr lang="en-US" dirty="0" smtClean="0"/>
              <a:t>)</a:t>
            </a:r>
          </a:p>
          <a:p>
            <a:pPr marL="0" indent="0">
              <a:buNone/>
            </a:pPr>
            <a:endParaRPr lang="en-US" dirty="0"/>
          </a:p>
          <a:p>
            <a:pPr marL="0" indent="0">
              <a:buNone/>
            </a:pPr>
            <a:endParaRPr lang="en-US" dirty="0" smtClean="0"/>
          </a:p>
          <a:p>
            <a:pPr marL="0" indent="0">
              <a:buNone/>
            </a:pPr>
            <a:r>
              <a:rPr lang="en-US" dirty="0"/>
              <a:t>Selective entrainment of theta oscillations in the Dorsal Stream </a:t>
            </a:r>
            <a:r>
              <a:rPr lang="en-US" b="1" dirty="0" smtClean="0"/>
              <a:t>causally</a:t>
            </a:r>
            <a:r>
              <a:rPr lang="en-US" dirty="0" smtClean="0"/>
              <a:t> </a:t>
            </a:r>
            <a:r>
              <a:rPr lang="en-US" dirty="0"/>
              <a:t>enhances </a:t>
            </a:r>
            <a:r>
              <a:rPr lang="en-US" b="1" dirty="0"/>
              <a:t>auditory working memory </a:t>
            </a:r>
            <a:r>
              <a:rPr lang="en-US" dirty="0"/>
              <a:t>(short-term memory) </a:t>
            </a:r>
            <a:r>
              <a:rPr lang="en-US" dirty="0" smtClean="0"/>
              <a:t>performance and maybe</a:t>
            </a:r>
            <a:endParaRPr lang="en-US" dirty="0" smtClean="0">
              <a:solidFill>
                <a:srgbClr val="FF0000"/>
              </a:solidFill>
            </a:endParaRPr>
          </a:p>
          <a:p>
            <a:pPr marL="0" indent="0">
              <a:buNone/>
            </a:pPr>
            <a:endParaRPr lang="en-US" dirty="0" smtClean="0">
              <a:solidFill>
                <a:srgbClr val="FF0000"/>
              </a:solidFill>
            </a:endParaRPr>
          </a:p>
        </p:txBody>
      </p:sp>
      <p:sp>
        <p:nvSpPr>
          <p:cNvPr id="4" name="Content Placeholder 2"/>
          <p:cNvSpPr txBox="1">
            <a:spLocks/>
          </p:cNvSpPr>
          <p:nvPr/>
        </p:nvSpPr>
        <p:spPr>
          <a:xfrm>
            <a:off x="1313253" y="2911827"/>
            <a:ext cx="4500291" cy="51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solidFill>
                  <a:srgbClr val="FF0000"/>
                </a:solidFill>
              </a:rPr>
              <a:t>also motor memory</a:t>
            </a:r>
            <a:r>
              <a:rPr lang="mr-IN" dirty="0" smtClean="0">
                <a:solidFill>
                  <a:srgbClr val="FF0000"/>
                </a:solidFill>
              </a:rPr>
              <a:t>…</a:t>
            </a:r>
            <a:r>
              <a:rPr lang="en-US" dirty="0" smtClean="0">
                <a:solidFill>
                  <a:srgbClr val="FF0000"/>
                </a:solidFill>
              </a:rPr>
              <a:t>???</a:t>
            </a:r>
          </a:p>
          <a:p>
            <a:pPr marL="0" indent="0">
              <a:buFont typeface="Arial"/>
              <a:buNone/>
            </a:pPr>
            <a:endParaRPr lang="en-US" dirty="0" smtClean="0">
              <a:solidFill>
                <a:srgbClr val="FF0000"/>
              </a:solidFill>
            </a:endParaRPr>
          </a:p>
          <a:p>
            <a:pPr marL="0" indent="0">
              <a:buFont typeface="Arial"/>
              <a:buNone/>
            </a:pPr>
            <a:endParaRPr lang="en-US" dirty="0" smtClean="0">
              <a:solidFill>
                <a:srgbClr val="FF0000"/>
              </a:solidFill>
            </a:endParaRPr>
          </a:p>
        </p:txBody>
      </p:sp>
    </p:spTree>
    <p:extLst>
      <p:ext uri="{BB962C8B-B14F-4D97-AF65-F5344CB8AC3E}">
        <p14:creationId xmlns:p14="http://schemas.microsoft.com/office/powerpoint/2010/main" val="116518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79" y="1036320"/>
            <a:ext cx="2671257" cy="5657088"/>
          </a:xfrm>
        </p:spPr>
        <p:txBody>
          <a:bodyPr>
            <a:normAutofit/>
          </a:bodyPr>
          <a:lstStyle/>
          <a:p>
            <a:r>
              <a:rPr lang="en-US" dirty="0" smtClean="0"/>
              <a:t>L3</a:t>
            </a:r>
          </a:p>
          <a:p>
            <a:endParaRPr lang="en-US" dirty="0" smtClean="0"/>
          </a:p>
          <a:p>
            <a:endParaRPr lang="en-US" dirty="0"/>
          </a:p>
          <a:p>
            <a:endParaRPr lang="en-US" dirty="0" smtClean="0"/>
          </a:p>
          <a:p>
            <a:endParaRPr lang="en-US" dirty="0" smtClean="0"/>
          </a:p>
          <a:p>
            <a:endParaRPr lang="en-US" dirty="0"/>
          </a:p>
          <a:p>
            <a:r>
              <a:rPr lang="en-US" dirty="0" smtClean="0"/>
              <a:t>MEG room</a:t>
            </a:r>
          </a:p>
          <a:p>
            <a:endParaRPr lang="en-US" dirty="0" smtClean="0"/>
          </a:p>
          <a:p>
            <a:endParaRPr lang="en-US" dirty="0"/>
          </a:p>
          <a:p>
            <a:endParaRPr lang="en-US" dirty="0" smtClean="0"/>
          </a:p>
          <a:p>
            <a:r>
              <a:rPr lang="en-US" dirty="0" smtClean="0"/>
              <a:t>TMS/EEG room</a:t>
            </a:r>
            <a:endParaRPr lang="en-US" dirty="0"/>
          </a:p>
          <a:p>
            <a:endParaRPr lang="en-US" dirty="0" smtClean="0"/>
          </a:p>
          <a:p>
            <a:endParaRPr lang="en-US" dirty="0"/>
          </a:p>
        </p:txBody>
      </p:sp>
      <p:sp>
        <p:nvSpPr>
          <p:cNvPr id="4" name="Title 3"/>
          <p:cNvSpPr>
            <a:spLocks noGrp="1"/>
          </p:cNvSpPr>
          <p:nvPr>
            <p:ph type="title"/>
          </p:nvPr>
        </p:nvSpPr>
        <p:spPr>
          <a:xfrm>
            <a:off x="182880" y="146305"/>
            <a:ext cx="11838432" cy="890015"/>
          </a:xfrm>
        </p:spPr>
        <p:txBody>
          <a:bodyPr/>
          <a:lstStyle/>
          <a:p>
            <a:r>
              <a:rPr lang="en-US" dirty="0" smtClean="0"/>
              <a:t>Lab pictures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979" y="1120402"/>
            <a:ext cx="4194922" cy="298664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038" y="1120402"/>
            <a:ext cx="4188574" cy="2986647"/>
          </a:xfrm>
          <a:prstGeom prst="rect">
            <a:avLst/>
          </a:prstGeom>
        </p:spPr>
      </p:pic>
      <p:pic>
        <p:nvPicPr>
          <p:cNvPr id="1026" name="Picture 2" descr="mage result for meg lab mcgi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4137" y="4191131"/>
            <a:ext cx="4231692" cy="26668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ww.zlab.mcgill.ca/wp-content/uploads/2017/10/eeg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5988" y="4107049"/>
            <a:ext cx="4306012" cy="2751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2640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63742"/>
            <a:ext cx="12192000" cy="1325563"/>
          </a:xfrm>
        </p:spPr>
        <p:txBody>
          <a:bodyPr>
            <a:normAutofit/>
          </a:bodyPr>
          <a:lstStyle/>
          <a:p>
            <a:pPr algn="ctr"/>
            <a:r>
              <a:rPr lang="en-US" sz="7200" b="1" dirty="0" smtClean="0"/>
              <a:t>Second</a:t>
            </a:r>
            <a:endParaRPr lang="en-US" sz="7200" b="1" dirty="0"/>
          </a:p>
        </p:txBody>
      </p:sp>
    </p:spTree>
    <p:extLst>
      <p:ext uri="{BB962C8B-B14F-4D97-AF65-F5344CB8AC3E}">
        <p14:creationId xmlns:p14="http://schemas.microsoft.com/office/powerpoint/2010/main" val="1640642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112" y="71920"/>
            <a:ext cx="11847007" cy="6641432"/>
          </a:xfrm>
        </p:spPr>
        <p:txBody>
          <a:bodyPr>
            <a:normAutofit/>
          </a:bodyPr>
          <a:lstStyle/>
          <a:p>
            <a:pPr marL="0" indent="0">
              <a:buNone/>
            </a:pPr>
            <a:r>
              <a:rPr lang="en-US" sz="3200" b="1" dirty="0"/>
              <a:t>I</a:t>
            </a:r>
            <a:r>
              <a:rPr lang="en-US" sz="3200" b="1" dirty="0" smtClean="0"/>
              <a:t>nstead </a:t>
            </a:r>
            <a:r>
              <a:rPr lang="en-US" sz="3200" b="1" dirty="0"/>
              <a:t>of </a:t>
            </a:r>
            <a:r>
              <a:rPr lang="en-US" sz="3200" b="1" dirty="0" smtClean="0"/>
              <a:t>flicking Visual stimulation can be</a:t>
            </a:r>
            <a:endParaRPr lang="en-US" sz="3200" b="1" dirty="0"/>
          </a:p>
        </p:txBody>
      </p:sp>
      <p:grpSp>
        <p:nvGrpSpPr>
          <p:cNvPr id="4" name="Group 3">
            <a:extLst>
              <a:ext uri="{FF2B5EF4-FFF2-40B4-BE49-F238E27FC236}">
                <a16:creationId xmlns="" xmlns:a16="http://schemas.microsoft.com/office/drawing/2014/main" id="{8F0E22C7-6E39-408B-AAE6-249182454AB3}"/>
              </a:ext>
            </a:extLst>
          </p:cNvPr>
          <p:cNvGrpSpPr/>
          <p:nvPr/>
        </p:nvGrpSpPr>
        <p:grpSpPr>
          <a:xfrm>
            <a:off x="1806007" y="1932174"/>
            <a:ext cx="1623935" cy="3883271"/>
            <a:chOff x="681824" y="1538817"/>
            <a:chExt cx="2165246" cy="3883271"/>
          </a:xfrm>
        </p:grpSpPr>
        <p:pic>
          <p:nvPicPr>
            <p:cNvPr id="5" name="Picture 4">
              <a:extLst>
                <a:ext uri="{FF2B5EF4-FFF2-40B4-BE49-F238E27FC236}">
                  <a16:creationId xmlns="" xmlns:a16="http://schemas.microsoft.com/office/drawing/2014/main" id="{DB53E738-22D3-4FC4-AF6E-3876836C85DF}"/>
                </a:ext>
              </a:extLst>
            </p:cNvPr>
            <p:cNvPicPr>
              <a:picLocks noChangeAspect="1"/>
            </p:cNvPicPr>
            <p:nvPr/>
          </p:nvPicPr>
          <p:blipFill rotWithShape="1">
            <a:blip r:embed="rId3">
              <a:clrChange>
                <a:clrFrom>
                  <a:srgbClr val="EFF7CE"/>
                </a:clrFrom>
                <a:clrTo>
                  <a:srgbClr val="EFF7CE">
                    <a:alpha val="0"/>
                  </a:srgbClr>
                </a:clrTo>
              </a:clrChange>
              <a:extLst>
                <a:ext uri="{28A0092B-C50C-407E-A947-70E740481C1C}">
                  <a14:useLocalDpi xmlns:a14="http://schemas.microsoft.com/office/drawing/2010/main" val="0"/>
                </a:ext>
              </a:extLst>
            </a:blip>
            <a:srcRect l="13382" r="13382"/>
            <a:stretch/>
          </p:blipFill>
          <p:spPr>
            <a:xfrm>
              <a:off x="681824" y="1562434"/>
              <a:ext cx="2165246" cy="3859654"/>
            </a:xfrm>
            <a:prstGeom prst="rect">
              <a:avLst/>
            </a:prstGeom>
          </p:spPr>
        </p:pic>
        <p:pic>
          <p:nvPicPr>
            <p:cNvPr id="6" name="Graphic 11">
              <a:extLst>
                <a:ext uri="{FF2B5EF4-FFF2-40B4-BE49-F238E27FC236}">
                  <a16:creationId xmlns="" xmlns:a16="http://schemas.microsoft.com/office/drawing/2014/main" id="{6E44DFF1-F899-4E24-A488-E7304CF4E82A}"/>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5712" r="-3765"/>
            <a:stretch/>
          </p:blipFill>
          <p:spPr>
            <a:xfrm>
              <a:off x="759876" y="1538817"/>
              <a:ext cx="1851025" cy="1051586"/>
            </a:xfrm>
            <a:prstGeom prst="rect">
              <a:avLst/>
            </a:prstGeom>
          </p:spPr>
        </p:pic>
      </p:grpSp>
      <p:sp>
        <p:nvSpPr>
          <p:cNvPr id="7" name="Rectangle 6">
            <a:extLst>
              <a:ext uri="{FF2B5EF4-FFF2-40B4-BE49-F238E27FC236}">
                <a16:creationId xmlns="" xmlns:a16="http://schemas.microsoft.com/office/drawing/2014/main" id="{B113FE6B-5113-4C62-9051-454BAC52B5E3}"/>
              </a:ext>
            </a:extLst>
          </p:cNvPr>
          <p:cNvSpPr/>
          <p:nvPr/>
        </p:nvSpPr>
        <p:spPr>
          <a:xfrm>
            <a:off x="3429942" y="2955065"/>
            <a:ext cx="6090733" cy="1540716"/>
          </a:xfrm>
          <a:prstGeom prst="rect">
            <a:avLst/>
          </a:prstGeom>
          <a:solidFill>
            <a:srgbClr val="FFC000">
              <a:alpha val="50196"/>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dirty="0"/>
          </a:p>
        </p:txBody>
      </p:sp>
      <p:grpSp>
        <p:nvGrpSpPr>
          <p:cNvPr id="8" name="Group 7">
            <a:extLst>
              <a:ext uri="{FF2B5EF4-FFF2-40B4-BE49-F238E27FC236}">
                <a16:creationId xmlns="" xmlns:a16="http://schemas.microsoft.com/office/drawing/2014/main" id="{D731D31D-FD38-4858-BCB6-A92A3B7BFF1D}"/>
              </a:ext>
            </a:extLst>
          </p:cNvPr>
          <p:cNvGrpSpPr/>
          <p:nvPr/>
        </p:nvGrpSpPr>
        <p:grpSpPr>
          <a:xfrm>
            <a:off x="4691358" y="3122720"/>
            <a:ext cx="4410893" cy="1159754"/>
            <a:chOff x="4336957" y="3101910"/>
            <a:chExt cx="3894588" cy="860024"/>
          </a:xfrm>
        </p:grpSpPr>
        <p:sp>
          <p:nvSpPr>
            <p:cNvPr id="9" name="Rectangle 8">
              <a:extLst>
                <a:ext uri="{FF2B5EF4-FFF2-40B4-BE49-F238E27FC236}">
                  <a16:creationId xmlns="" xmlns:a16="http://schemas.microsoft.com/office/drawing/2014/main" id="{45251897-81C5-482E-A8A1-12BD609AB129}"/>
                </a:ext>
              </a:extLst>
            </p:cNvPr>
            <p:cNvSpPr/>
            <p:nvPr/>
          </p:nvSpPr>
          <p:spPr>
            <a:xfrm>
              <a:off x="4363720" y="3101910"/>
              <a:ext cx="3867825" cy="860024"/>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 xmlns:a16="http://schemas.microsoft.com/office/drawing/2014/main" id="{DED4C714-2F40-4565-9D3A-4812BACDC0AF}"/>
                </a:ext>
              </a:extLst>
            </p:cNvPr>
            <p:cNvGrpSpPr/>
            <p:nvPr/>
          </p:nvGrpSpPr>
          <p:grpSpPr>
            <a:xfrm>
              <a:off x="4527911" y="3242805"/>
              <a:ext cx="3523634" cy="579662"/>
              <a:chOff x="4527911" y="3242805"/>
              <a:chExt cx="3523634" cy="579662"/>
            </a:xfrm>
          </p:grpSpPr>
          <p:grpSp>
            <p:nvGrpSpPr>
              <p:cNvPr id="12" name="Group 11">
                <a:extLst>
                  <a:ext uri="{FF2B5EF4-FFF2-40B4-BE49-F238E27FC236}">
                    <a16:creationId xmlns="" xmlns:a16="http://schemas.microsoft.com/office/drawing/2014/main" id="{1C424386-9516-4BA7-97F2-E100381B59DE}"/>
                  </a:ext>
                </a:extLst>
              </p:cNvPr>
              <p:cNvGrpSpPr/>
              <p:nvPr/>
            </p:nvGrpSpPr>
            <p:grpSpPr>
              <a:xfrm>
                <a:off x="4527911" y="3275387"/>
                <a:ext cx="3523634" cy="502737"/>
                <a:chOff x="7459133" y="790046"/>
                <a:chExt cx="2520004" cy="502737"/>
              </a:xfrm>
            </p:grpSpPr>
            <p:cxnSp>
              <p:nvCxnSpPr>
                <p:cNvPr id="21" name="Straight Connector 20">
                  <a:extLst>
                    <a:ext uri="{FF2B5EF4-FFF2-40B4-BE49-F238E27FC236}">
                      <a16:creationId xmlns="" xmlns:a16="http://schemas.microsoft.com/office/drawing/2014/main" id="{3F19488A-587E-486F-8A6B-EF2AF36E00C2}"/>
                    </a:ext>
                  </a:extLst>
                </p:cNvPr>
                <p:cNvCxnSpPr/>
                <p:nvPr/>
              </p:nvCxnSpPr>
              <p:spPr>
                <a:xfrm>
                  <a:off x="7459133" y="790046"/>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71C67930-9DC9-4FEA-A0CA-70E243FAC7D2}"/>
                    </a:ext>
                  </a:extLst>
                </p:cNvPr>
                <p:cNvCxnSpPr/>
                <p:nvPr/>
              </p:nvCxnSpPr>
              <p:spPr>
                <a:xfrm>
                  <a:off x="7459137" y="910177"/>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2165491A-3A96-48E0-923D-67CA410CC6E3}"/>
                    </a:ext>
                  </a:extLst>
                </p:cNvPr>
                <p:cNvCxnSpPr/>
                <p:nvPr/>
              </p:nvCxnSpPr>
              <p:spPr>
                <a:xfrm>
                  <a:off x="7459133" y="1036671"/>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64967F7-1A8E-488F-B8DB-879B7DBB3A87}"/>
                    </a:ext>
                  </a:extLst>
                </p:cNvPr>
                <p:cNvCxnSpPr/>
                <p:nvPr/>
              </p:nvCxnSpPr>
              <p:spPr>
                <a:xfrm>
                  <a:off x="7459133" y="116578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81639128-72BB-4858-9443-9FEFC095A03E}"/>
                    </a:ext>
                  </a:extLst>
                </p:cNvPr>
                <p:cNvCxnSpPr/>
                <p:nvPr/>
              </p:nvCxnSpPr>
              <p:spPr>
                <a:xfrm>
                  <a:off x="7459133" y="1292783"/>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 name="Graphic 138">
                <a:extLst>
                  <a:ext uri="{FF2B5EF4-FFF2-40B4-BE49-F238E27FC236}">
                    <a16:creationId xmlns="" xmlns:a16="http://schemas.microsoft.com/office/drawing/2014/main" id="{77CBEA9D-9AE7-495E-AC41-118D7E278F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96586" y="3372803"/>
                <a:ext cx="235659" cy="400201"/>
              </a:xfrm>
              <a:prstGeom prst="rect">
                <a:avLst/>
              </a:prstGeom>
            </p:spPr>
          </p:pic>
          <p:pic>
            <p:nvPicPr>
              <p:cNvPr id="14" name="Graphic 139">
                <a:extLst>
                  <a:ext uri="{FF2B5EF4-FFF2-40B4-BE49-F238E27FC236}">
                    <a16:creationId xmlns="" xmlns:a16="http://schemas.microsoft.com/office/drawing/2014/main" id="{E23E0011-7328-476E-B4C4-C3EA39CA3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532245" y="3245658"/>
                <a:ext cx="235659" cy="400201"/>
              </a:xfrm>
              <a:prstGeom prst="rect">
                <a:avLst/>
              </a:prstGeom>
            </p:spPr>
          </p:pic>
          <p:pic>
            <p:nvPicPr>
              <p:cNvPr id="15" name="Graphic 140">
                <a:extLst>
                  <a:ext uri="{FF2B5EF4-FFF2-40B4-BE49-F238E27FC236}">
                    <a16:creationId xmlns="" xmlns:a16="http://schemas.microsoft.com/office/drawing/2014/main" id="{278A794F-F324-4985-8BBF-802020384F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767904" y="3313935"/>
                <a:ext cx="235659" cy="400201"/>
              </a:xfrm>
              <a:prstGeom prst="rect">
                <a:avLst/>
              </a:prstGeom>
            </p:spPr>
          </p:pic>
          <p:sp>
            <p:nvSpPr>
              <p:cNvPr id="16" name="Rectangle 15">
                <a:extLst>
                  <a:ext uri="{FF2B5EF4-FFF2-40B4-BE49-F238E27FC236}">
                    <a16:creationId xmlns="" xmlns:a16="http://schemas.microsoft.com/office/drawing/2014/main" id="{8CA8FFFE-1607-4185-86C7-729473B1EA11}"/>
                  </a:ext>
                </a:extLst>
              </p:cNvPr>
              <p:cNvSpPr/>
              <p:nvPr/>
            </p:nvSpPr>
            <p:spPr>
              <a:xfrm>
                <a:off x="6505323" y="3251014"/>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pic>
            <p:nvPicPr>
              <p:cNvPr id="17" name="Graphic 142">
                <a:extLst>
                  <a:ext uri="{FF2B5EF4-FFF2-40B4-BE49-F238E27FC236}">
                    <a16:creationId xmlns="" xmlns:a16="http://schemas.microsoft.com/office/drawing/2014/main" id="{FCE13EB3-3F3A-41D0-9DD6-81711E26DE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20446" y="3369950"/>
                <a:ext cx="235659" cy="400201"/>
              </a:xfrm>
              <a:prstGeom prst="rect">
                <a:avLst/>
              </a:prstGeom>
            </p:spPr>
          </p:pic>
          <p:pic>
            <p:nvPicPr>
              <p:cNvPr id="18" name="Graphic 143">
                <a:extLst>
                  <a:ext uri="{FF2B5EF4-FFF2-40B4-BE49-F238E27FC236}">
                    <a16:creationId xmlns="" xmlns:a16="http://schemas.microsoft.com/office/drawing/2014/main" id="{F9AA4D9B-D1A7-4458-9666-5A0413D8DD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956105" y="3242805"/>
                <a:ext cx="235659" cy="400201"/>
              </a:xfrm>
              <a:prstGeom prst="rect">
                <a:avLst/>
              </a:prstGeom>
            </p:spPr>
          </p:pic>
          <p:pic>
            <p:nvPicPr>
              <p:cNvPr id="19" name="Graphic 144">
                <a:extLst>
                  <a:ext uri="{FF2B5EF4-FFF2-40B4-BE49-F238E27FC236}">
                    <a16:creationId xmlns="" xmlns:a16="http://schemas.microsoft.com/office/drawing/2014/main" id="{481AA2BC-2963-4D7E-B86E-394A398417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191764" y="3311082"/>
                <a:ext cx="235659" cy="400201"/>
              </a:xfrm>
              <a:prstGeom prst="rect">
                <a:avLst/>
              </a:prstGeom>
            </p:spPr>
          </p:pic>
          <p:sp>
            <p:nvSpPr>
              <p:cNvPr id="20" name="Rectangle 19">
                <a:extLst>
                  <a:ext uri="{FF2B5EF4-FFF2-40B4-BE49-F238E27FC236}">
                    <a16:creationId xmlns="" xmlns:a16="http://schemas.microsoft.com/office/drawing/2014/main" id="{D2D3D247-9C88-4CC1-8A55-0F4B03AAFC31}"/>
                  </a:ext>
                </a:extLst>
              </p:cNvPr>
              <p:cNvSpPr/>
              <p:nvPr/>
            </p:nvSpPr>
            <p:spPr>
              <a:xfrm>
                <a:off x="4934411" y="3257032"/>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grpSp>
        <p:pic>
          <p:nvPicPr>
            <p:cNvPr id="11" name="Graphic 136">
              <a:extLst>
                <a:ext uri="{FF2B5EF4-FFF2-40B4-BE49-F238E27FC236}">
                  <a16:creationId xmlns="" xmlns:a16="http://schemas.microsoft.com/office/drawing/2014/main" id="{C135AA1B-7D0A-420C-B136-3270D48AE187}"/>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336957" y="3171717"/>
              <a:ext cx="751183" cy="751183"/>
            </a:xfrm>
            <a:prstGeom prst="rect">
              <a:avLst/>
            </a:prstGeom>
          </p:spPr>
        </p:pic>
      </p:grpSp>
      <p:sp>
        <p:nvSpPr>
          <p:cNvPr id="26" name="Rectangle 25">
            <a:extLst>
              <a:ext uri="{FF2B5EF4-FFF2-40B4-BE49-F238E27FC236}">
                <a16:creationId xmlns="" xmlns:a16="http://schemas.microsoft.com/office/drawing/2014/main" id="{5516584F-48A2-42FA-AD13-6EDD7E81ECF1}"/>
              </a:ext>
            </a:extLst>
          </p:cNvPr>
          <p:cNvSpPr/>
          <p:nvPr/>
        </p:nvSpPr>
        <p:spPr>
          <a:xfrm>
            <a:off x="3429942" y="1068513"/>
            <a:ext cx="6090733" cy="1540716"/>
          </a:xfrm>
          <a:prstGeom prst="rect">
            <a:avLst/>
          </a:prstGeom>
          <a:solidFill>
            <a:srgbClr val="7030A0">
              <a:alpha val="50196"/>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dirty="0"/>
          </a:p>
        </p:txBody>
      </p:sp>
      <p:grpSp>
        <p:nvGrpSpPr>
          <p:cNvPr id="27" name="Group 26">
            <a:extLst>
              <a:ext uri="{FF2B5EF4-FFF2-40B4-BE49-F238E27FC236}">
                <a16:creationId xmlns="" xmlns:a16="http://schemas.microsoft.com/office/drawing/2014/main" id="{65885B3F-48A1-4D96-93B6-E7B217B3F5BA}"/>
              </a:ext>
            </a:extLst>
          </p:cNvPr>
          <p:cNvGrpSpPr/>
          <p:nvPr/>
        </p:nvGrpSpPr>
        <p:grpSpPr>
          <a:xfrm>
            <a:off x="4691358" y="1236168"/>
            <a:ext cx="4410893" cy="1159754"/>
            <a:chOff x="4336957" y="3101910"/>
            <a:chExt cx="3894588" cy="860024"/>
          </a:xfrm>
        </p:grpSpPr>
        <p:sp>
          <p:nvSpPr>
            <p:cNvPr id="28" name="Rectangle 27">
              <a:extLst>
                <a:ext uri="{FF2B5EF4-FFF2-40B4-BE49-F238E27FC236}">
                  <a16:creationId xmlns="" xmlns:a16="http://schemas.microsoft.com/office/drawing/2014/main" id="{3C20D402-A7BC-4DCE-98EC-C859830C1550}"/>
                </a:ext>
              </a:extLst>
            </p:cNvPr>
            <p:cNvSpPr/>
            <p:nvPr/>
          </p:nvSpPr>
          <p:spPr>
            <a:xfrm>
              <a:off x="4363720" y="3101910"/>
              <a:ext cx="3867825" cy="860024"/>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 name="Group 28">
              <a:extLst>
                <a:ext uri="{FF2B5EF4-FFF2-40B4-BE49-F238E27FC236}">
                  <a16:creationId xmlns="" xmlns:a16="http://schemas.microsoft.com/office/drawing/2014/main" id="{D31144F6-0949-4FAC-B905-A1BEDB506469}"/>
                </a:ext>
              </a:extLst>
            </p:cNvPr>
            <p:cNvGrpSpPr/>
            <p:nvPr/>
          </p:nvGrpSpPr>
          <p:grpSpPr>
            <a:xfrm>
              <a:off x="4527911" y="3242805"/>
              <a:ext cx="3523634" cy="579662"/>
              <a:chOff x="4527911" y="3242805"/>
              <a:chExt cx="3523634" cy="579662"/>
            </a:xfrm>
          </p:grpSpPr>
          <p:grpSp>
            <p:nvGrpSpPr>
              <p:cNvPr id="31" name="Group 30">
                <a:extLst>
                  <a:ext uri="{FF2B5EF4-FFF2-40B4-BE49-F238E27FC236}">
                    <a16:creationId xmlns="" xmlns:a16="http://schemas.microsoft.com/office/drawing/2014/main" id="{0437A403-6328-47C5-9E61-FF6689DEE09C}"/>
                  </a:ext>
                </a:extLst>
              </p:cNvPr>
              <p:cNvGrpSpPr/>
              <p:nvPr/>
            </p:nvGrpSpPr>
            <p:grpSpPr>
              <a:xfrm>
                <a:off x="4527911" y="3275387"/>
                <a:ext cx="3523634" cy="502737"/>
                <a:chOff x="7459133" y="790046"/>
                <a:chExt cx="2520004" cy="502737"/>
              </a:xfrm>
            </p:grpSpPr>
            <p:cxnSp>
              <p:nvCxnSpPr>
                <p:cNvPr id="40" name="Straight Connector 39">
                  <a:extLst>
                    <a:ext uri="{FF2B5EF4-FFF2-40B4-BE49-F238E27FC236}">
                      <a16:creationId xmlns="" xmlns:a16="http://schemas.microsoft.com/office/drawing/2014/main" id="{DC687FE6-951A-4608-A53A-EF1E4769145C}"/>
                    </a:ext>
                  </a:extLst>
                </p:cNvPr>
                <p:cNvCxnSpPr/>
                <p:nvPr/>
              </p:nvCxnSpPr>
              <p:spPr>
                <a:xfrm>
                  <a:off x="7459133" y="790046"/>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65E06929-3A8C-4FBD-8E1B-F5CE1D13D7BB}"/>
                    </a:ext>
                  </a:extLst>
                </p:cNvPr>
                <p:cNvCxnSpPr/>
                <p:nvPr/>
              </p:nvCxnSpPr>
              <p:spPr>
                <a:xfrm>
                  <a:off x="7459137" y="910177"/>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B4C5D5ED-A1AF-4340-98CC-3ADB29EF8BD9}"/>
                    </a:ext>
                  </a:extLst>
                </p:cNvPr>
                <p:cNvCxnSpPr/>
                <p:nvPr/>
              </p:nvCxnSpPr>
              <p:spPr>
                <a:xfrm>
                  <a:off x="7459133" y="1036671"/>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36E05E44-78D5-4D23-A5AD-7C549F9C175B}"/>
                    </a:ext>
                  </a:extLst>
                </p:cNvPr>
                <p:cNvCxnSpPr/>
                <p:nvPr/>
              </p:nvCxnSpPr>
              <p:spPr>
                <a:xfrm>
                  <a:off x="7459133" y="116578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B992D3D4-97CC-4E82-B327-63A73F6A30B3}"/>
                    </a:ext>
                  </a:extLst>
                </p:cNvPr>
                <p:cNvCxnSpPr/>
                <p:nvPr/>
              </p:nvCxnSpPr>
              <p:spPr>
                <a:xfrm>
                  <a:off x="7459133" y="1292783"/>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2" name="Graphic 157">
                <a:extLst>
                  <a:ext uri="{FF2B5EF4-FFF2-40B4-BE49-F238E27FC236}">
                    <a16:creationId xmlns="" xmlns:a16="http://schemas.microsoft.com/office/drawing/2014/main" id="{0E4141A2-2926-472B-817E-972A37E9D6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96586" y="3372803"/>
                <a:ext cx="235659" cy="400201"/>
              </a:xfrm>
              <a:prstGeom prst="rect">
                <a:avLst/>
              </a:prstGeom>
            </p:spPr>
          </p:pic>
          <p:pic>
            <p:nvPicPr>
              <p:cNvPr id="33" name="Graphic 158">
                <a:extLst>
                  <a:ext uri="{FF2B5EF4-FFF2-40B4-BE49-F238E27FC236}">
                    <a16:creationId xmlns="" xmlns:a16="http://schemas.microsoft.com/office/drawing/2014/main" id="{62098AF4-CF54-4DC7-A72F-33FB14A241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532245" y="3245658"/>
                <a:ext cx="235659" cy="400201"/>
              </a:xfrm>
              <a:prstGeom prst="rect">
                <a:avLst/>
              </a:prstGeom>
            </p:spPr>
          </p:pic>
          <p:pic>
            <p:nvPicPr>
              <p:cNvPr id="34" name="Graphic 159">
                <a:extLst>
                  <a:ext uri="{FF2B5EF4-FFF2-40B4-BE49-F238E27FC236}">
                    <a16:creationId xmlns="" xmlns:a16="http://schemas.microsoft.com/office/drawing/2014/main" id="{FB3F5C69-2801-4872-9830-56F04CA2EF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767904" y="3313935"/>
                <a:ext cx="235659" cy="400201"/>
              </a:xfrm>
              <a:prstGeom prst="rect">
                <a:avLst/>
              </a:prstGeom>
            </p:spPr>
          </p:pic>
          <p:sp>
            <p:nvSpPr>
              <p:cNvPr id="35" name="Rectangle 34">
                <a:extLst>
                  <a:ext uri="{FF2B5EF4-FFF2-40B4-BE49-F238E27FC236}">
                    <a16:creationId xmlns="" xmlns:a16="http://schemas.microsoft.com/office/drawing/2014/main" id="{EC3E25D1-439F-416F-A486-CD74855A4156}"/>
                  </a:ext>
                </a:extLst>
              </p:cNvPr>
              <p:cNvSpPr/>
              <p:nvPr/>
            </p:nvSpPr>
            <p:spPr>
              <a:xfrm>
                <a:off x="6505323" y="3251014"/>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pic>
            <p:nvPicPr>
              <p:cNvPr id="36" name="Graphic 161">
                <a:extLst>
                  <a:ext uri="{FF2B5EF4-FFF2-40B4-BE49-F238E27FC236}">
                    <a16:creationId xmlns="" xmlns:a16="http://schemas.microsoft.com/office/drawing/2014/main" id="{AF0F6D85-89C8-4BBA-925E-74D7A65656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20446" y="3369950"/>
                <a:ext cx="235659" cy="400201"/>
              </a:xfrm>
              <a:prstGeom prst="rect">
                <a:avLst/>
              </a:prstGeom>
            </p:spPr>
          </p:pic>
          <p:pic>
            <p:nvPicPr>
              <p:cNvPr id="37" name="Graphic 162">
                <a:extLst>
                  <a:ext uri="{FF2B5EF4-FFF2-40B4-BE49-F238E27FC236}">
                    <a16:creationId xmlns="" xmlns:a16="http://schemas.microsoft.com/office/drawing/2014/main" id="{CF0D724E-1AD1-4ECC-971A-CAA16A217C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956105" y="3242805"/>
                <a:ext cx="235659" cy="400201"/>
              </a:xfrm>
              <a:prstGeom prst="rect">
                <a:avLst/>
              </a:prstGeom>
            </p:spPr>
          </p:pic>
          <p:pic>
            <p:nvPicPr>
              <p:cNvPr id="38" name="Graphic 163">
                <a:extLst>
                  <a:ext uri="{FF2B5EF4-FFF2-40B4-BE49-F238E27FC236}">
                    <a16:creationId xmlns="" xmlns:a16="http://schemas.microsoft.com/office/drawing/2014/main" id="{936F7833-9B6F-4492-9D24-870D80C5E6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191764" y="3311082"/>
                <a:ext cx="235659" cy="400201"/>
              </a:xfrm>
              <a:prstGeom prst="rect">
                <a:avLst/>
              </a:prstGeom>
            </p:spPr>
          </p:pic>
          <p:sp>
            <p:nvSpPr>
              <p:cNvPr id="39" name="Rectangle 38">
                <a:extLst>
                  <a:ext uri="{FF2B5EF4-FFF2-40B4-BE49-F238E27FC236}">
                    <a16:creationId xmlns="" xmlns:a16="http://schemas.microsoft.com/office/drawing/2014/main" id="{50EA5ECD-B84B-41EE-AE24-94414BB0E6C2}"/>
                  </a:ext>
                </a:extLst>
              </p:cNvPr>
              <p:cNvSpPr/>
              <p:nvPr/>
            </p:nvSpPr>
            <p:spPr>
              <a:xfrm>
                <a:off x="4934411" y="3257032"/>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grpSp>
        <p:pic>
          <p:nvPicPr>
            <p:cNvPr id="30" name="Graphic 155">
              <a:extLst>
                <a:ext uri="{FF2B5EF4-FFF2-40B4-BE49-F238E27FC236}">
                  <a16:creationId xmlns="" xmlns:a16="http://schemas.microsoft.com/office/drawing/2014/main" id="{AF20BFAC-EED8-4B33-BEC3-591CB327FCB2}"/>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336957" y="3171717"/>
              <a:ext cx="751183" cy="751183"/>
            </a:xfrm>
            <a:prstGeom prst="rect">
              <a:avLst/>
            </a:prstGeom>
          </p:spPr>
        </p:pic>
      </p:grpSp>
      <p:sp>
        <p:nvSpPr>
          <p:cNvPr id="45" name="Rectangle 44">
            <a:extLst>
              <a:ext uri="{FF2B5EF4-FFF2-40B4-BE49-F238E27FC236}">
                <a16:creationId xmlns="" xmlns:a16="http://schemas.microsoft.com/office/drawing/2014/main" id="{86DF5B78-3719-463E-A209-B19830647561}"/>
              </a:ext>
            </a:extLst>
          </p:cNvPr>
          <p:cNvSpPr/>
          <p:nvPr/>
        </p:nvSpPr>
        <p:spPr>
          <a:xfrm>
            <a:off x="3429942" y="4839511"/>
            <a:ext cx="6090732" cy="1540716"/>
          </a:xfrm>
          <a:prstGeom prst="rect">
            <a:avLst/>
          </a:prstGeom>
          <a:solidFill>
            <a:schemeClr val="accent5">
              <a:alpha val="50196"/>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dirty="0"/>
          </a:p>
        </p:txBody>
      </p:sp>
      <p:grpSp>
        <p:nvGrpSpPr>
          <p:cNvPr id="46" name="Group 45">
            <a:extLst>
              <a:ext uri="{FF2B5EF4-FFF2-40B4-BE49-F238E27FC236}">
                <a16:creationId xmlns="" xmlns:a16="http://schemas.microsoft.com/office/drawing/2014/main" id="{0536B5F4-B253-40B0-AD2D-9C5AC4B2F6DD}"/>
              </a:ext>
            </a:extLst>
          </p:cNvPr>
          <p:cNvGrpSpPr/>
          <p:nvPr/>
        </p:nvGrpSpPr>
        <p:grpSpPr>
          <a:xfrm>
            <a:off x="4691358" y="5007166"/>
            <a:ext cx="4410893" cy="1159754"/>
            <a:chOff x="4336957" y="3101910"/>
            <a:chExt cx="3894588" cy="860024"/>
          </a:xfrm>
        </p:grpSpPr>
        <p:sp>
          <p:nvSpPr>
            <p:cNvPr id="47" name="Rectangle 46">
              <a:extLst>
                <a:ext uri="{FF2B5EF4-FFF2-40B4-BE49-F238E27FC236}">
                  <a16:creationId xmlns="" xmlns:a16="http://schemas.microsoft.com/office/drawing/2014/main" id="{020B85BA-6F78-4407-B8D0-3CB3AF06913B}"/>
                </a:ext>
              </a:extLst>
            </p:cNvPr>
            <p:cNvSpPr/>
            <p:nvPr/>
          </p:nvSpPr>
          <p:spPr>
            <a:xfrm>
              <a:off x="4363720" y="3101910"/>
              <a:ext cx="3867825" cy="860024"/>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8" name="Group 47">
              <a:extLst>
                <a:ext uri="{FF2B5EF4-FFF2-40B4-BE49-F238E27FC236}">
                  <a16:creationId xmlns="" xmlns:a16="http://schemas.microsoft.com/office/drawing/2014/main" id="{B364BDCC-3D7B-4DEE-B283-6A9863030853}"/>
                </a:ext>
              </a:extLst>
            </p:cNvPr>
            <p:cNvGrpSpPr/>
            <p:nvPr/>
          </p:nvGrpSpPr>
          <p:grpSpPr>
            <a:xfrm>
              <a:off x="4527911" y="3242805"/>
              <a:ext cx="3523634" cy="579662"/>
              <a:chOff x="4527911" y="3242805"/>
              <a:chExt cx="3523634" cy="579662"/>
            </a:xfrm>
          </p:grpSpPr>
          <p:grpSp>
            <p:nvGrpSpPr>
              <p:cNvPr id="50" name="Group 49">
                <a:extLst>
                  <a:ext uri="{FF2B5EF4-FFF2-40B4-BE49-F238E27FC236}">
                    <a16:creationId xmlns="" xmlns:a16="http://schemas.microsoft.com/office/drawing/2014/main" id="{969DCB19-1AA4-457E-8140-7C6A3228AC1B}"/>
                  </a:ext>
                </a:extLst>
              </p:cNvPr>
              <p:cNvGrpSpPr/>
              <p:nvPr/>
            </p:nvGrpSpPr>
            <p:grpSpPr>
              <a:xfrm>
                <a:off x="4527911" y="3275387"/>
                <a:ext cx="3523634" cy="502737"/>
                <a:chOff x="7459133" y="790046"/>
                <a:chExt cx="2520004" cy="502737"/>
              </a:xfrm>
            </p:grpSpPr>
            <p:cxnSp>
              <p:nvCxnSpPr>
                <p:cNvPr id="59" name="Straight Connector 58">
                  <a:extLst>
                    <a:ext uri="{FF2B5EF4-FFF2-40B4-BE49-F238E27FC236}">
                      <a16:creationId xmlns="" xmlns:a16="http://schemas.microsoft.com/office/drawing/2014/main" id="{C6BFBC5B-186C-4409-A83B-51E947B60BA8}"/>
                    </a:ext>
                  </a:extLst>
                </p:cNvPr>
                <p:cNvCxnSpPr/>
                <p:nvPr/>
              </p:nvCxnSpPr>
              <p:spPr>
                <a:xfrm>
                  <a:off x="7459133" y="790046"/>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06628665-C211-4A6D-AEB3-177CFC99158E}"/>
                    </a:ext>
                  </a:extLst>
                </p:cNvPr>
                <p:cNvCxnSpPr/>
                <p:nvPr/>
              </p:nvCxnSpPr>
              <p:spPr>
                <a:xfrm>
                  <a:off x="7459137" y="910177"/>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F722A735-656D-4873-BEB5-8CCC7BCCE713}"/>
                    </a:ext>
                  </a:extLst>
                </p:cNvPr>
                <p:cNvCxnSpPr/>
                <p:nvPr/>
              </p:nvCxnSpPr>
              <p:spPr>
                <a:xfrm>
                  <a:off x="7459133" y="1036671"/>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D3659FE9-F360-4DA8-822E-073F6EE2F898}"/>
                    </a:ext>
                  </a:extLst>
                </p:cNvPr>
                <p:cNvCxnSpPr/>
                <p:nvPr/>
              </p:nvCxnSpPr>
              <p:spPr>
                <a:xfrm>
                  <a:off x="7459133" y="116578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6E96DB7D-BB01-49A6-A739-03392F1E5C2D}"/>
                    </a:ext>
                  </a:extLst>
                </p:cNvPr>
                <p:cNvCxnSpPr/>
                <p:nvPr/>
              </p:nvCxnSpPr>
              <p:spPr>
                <a:xfrm>
                  <a:off x="7459133" y="1292783"/>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Graphic 176">
                <a:extLst>
                  <a:ext uri="{FF2B5EF4-FFF2-40B4-BE49-F238E27FC236}">
                    <a16:creationId xmlns="" xmlns:a16="http://schemas.microsoft.com/office/drawing/2014/main" id="{5FD6B6CA-252D-48EF-8151-CA6653BCB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96586" y="3372803"/>
                <a:ext cx="235659" cy="400201"/>
              </a:xfrm>
              <a:prstGeom prst="rect">
                <a:avLst/>
              </a:prstGeom>
            </p:spPr>
          </p:pic>
          <p:pic>
            <p:nvPicPr>
              <p:cNvPr id="52" name="Graphic 177">
                <a:extLst>
                  <a:ext uri="{FF2B5EF4-FFF2-40B4-BE49-F238E27FC236}">
                    <a16:creationId xmlns="" xmlns:a16="http://schemas.microsoft.com/office/drawing/2014/main" id="{B94DA432-61A3-4045-9B98-8B859EEC60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532245" y="3245658"/>
                <a:ext cx="235659" cy="400201"/>
              </a:xfrm>
              <a:prstGeom prst="rect">
                <a:avLst/>
              </a:prstGeom>
            </p:spPr>
          </p:pic>
          <p:pic>
            <p:nvPicPr>
              <p:cNvPr id="53" name="Graphic 178">
                <a:extLst>
                  <a:ext uri="{FF2B5EF4-FFF2-40B4-BE49-F238E27FC236}">
                    <a16:creationId xmlns="" xmlns:a16="http://schemas.microsoft.com/office/drawing/2014/main" id="{AADE2266-D185-49B1-AE9B-4CF6A355DD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767904" y="3313935"/>
                <a:ext cx="235659" cy="400201"/>
              </a:xfrm>
              <a:prstGeom prst="rect">
                <a:avLst/>
              </a:prstGeom>
            </p:spPr>
          </p:pic>
          <p:sp>
            <p:nvSpPr>
              <p:cNvPr id="54" name="Rectangle 53">
                <a:extLst>
                  <a:ext uri="{FF2B5EF4-FFF2-40B4-BE49-F238E27FC236}">
                    <a16:creationId xmlns="" xmlns:a16="http://schemas.microsoft.com/office/drawing/2014/main" id="{C1D1815C-EBCE-47FE-B688-ABD517E6E531}"/>
                  </a:ext>
                </a:extLst>
              </p:cNvPr>
              <p:cNvSpPr/>
              <p:nvPr/>
            </p:nvSpPr>
            <p:spPr>
              <a:xfrm>
                <a:off x="6505323" y="3251014"/>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pic>
            <p:nvPicPr>
              <p:cNvPr id="55" name="Graphic 180">
                <a:extLst>
                  <a:ext uri="{FF2B5EF4-FFF2-40B4-BE49-F238E27FC236}">
                    <a16:creationId xmlns="" xmlns:a16="http://schemas.microsoft.com/office/drawing/2014/main" id="{89F0D0E8-6246-48DD-AB8B-CB077D43B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20446" y="3369950"/>
                <a:ext cx="235659" cy="400201"/>
              </a:xfrm>
              <a:prstGeom prst="rect">
                <a:avLst/>
              </a:prstGeom>
            </p:spPr>
          </p:pic>
          <p:pic>
            <p:nvPicPr>
              <p:cNvPr id="56" name="Graphic 181">
                <a:extLst>
                  <a:ext uri="{FF2B5EF4-FFF2-40B4-BE49-F238E27FC236}">
                    <a16:creationId xmlns="" xmlns:a16="http://schemas.microsoft.com/office/drawing/2014/main" id="{BF84CD52-7904-42AC-B313-D88CEFA432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956105" y="3242805"/>
                <a:ext cx="235659" cy="400201"/>
              </a:xfrm>
              <a:prstGeom prst="rect">
                <a:avLst/>
              </a:prstGeom>
            </p:spPr>
          </p:pic>
          <p:pic>
            <p:nvPicPr>
              <p:cNvPr id="57" name="Graphic 182">
                <a:extLst>
                  <a:ext uri="{FF2B5EF4-FFF2-40B4-BE49-F238E27FC236}">
                    <a16:creationId xmlns="" xmlns:a16="http://schemas.microsoft.com/office/drawing/2014/main" id="{CDCDB5D4-2060-4239-A5C6-56CCF46873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191764" y="3311082"/>
                <a:ext cx="235659" cy="400201"/>
              </a:xfrm>
              <a:prstGeom prst="rect">
                <a:avLst/>
              </a:prstGeom>
            </p:spPr>
          </p:pic>
          <p:sp>
            <p:nvSpPr>
              <p:cNvPr id="58" name="Rectangle 57">
                <a:extLst>
                  <a:ext uri="{FF2B5EF4-FFF2-40B4-BE49-F238E27FC236}">
                    <a16:creationId xmlns="" xmlns:a16="http://schemas.microsoft.com/office/drawing/2014/main" id="{1D24BFB3-0C2D-4408-9AC3-226B8A3CC21E}"/>
                  </a:ext>
                </a:extLst>
              </p:cNvPr>
              <p:cNvSpPr/>
              <p:nvPr/>
            </p:nvSpPr>
            <p:spPr>
              <a:xfrm>
                <a:off x="4934411" y="3257032"/>
                <a:ext cx="720000" cy="56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accent6">
                        <a:lumMod val="50000"/>
                      </a:schemeClr>
                    </a:solidFill>
                  </a:rPr>
                  <a:t>…</a:t>
                </a:r>
                <a:endParaRPr lang="en-CA" dirty="0">
                  <a:solidFill>
                    <a:schemeClr val="accent6">
                      <a:lumMod val="50000"/>
                    </a:schemeClr>
                  </a:solidFill>
                </a:endParaRPr>
              </a:p>
            </p:txBody>
          </p:sp>
        </p:grpSp>
        <p:pic>
          <p:nvPicPr>
            <p:cNvPr id="49" name="Graphic 174">
              <a:extLst>
                <a:ext uri="{FF2B5EF4-FFF2-40B4-BE49-F238E27FC236}">
                  <a16:creationId xmlns="" xmlns:a16="http://schemas.microsoft.com/office/drawing/2014/main" id="{61925DCB-34AA-45D8-B6B1-DCC024B1CA04}"/>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336957" y="3171717"/>
              <a:ext cx="751183" cy="751183"/>
            </a:xfrm>
            <a:prstGeom prst="rect">
              <a:avLst/>
            </a:prstGeom>
          </p:spPr>
        </p:pic>
      </p:grpSp>
      <p:sp>
        <p:nvSpPr>
          <p:cNvPr id="64" name="TextBox 63">
            <a:extLst>
              <a:ext uri="{FF2B5EF4-FFF2-40B4-BE49-F238E27FC236}">
                <a16:creationId xmlns="" xmlns:a16="http://schemas.microsoft.com/office/drawing/2014/main" id="{4AC95899-95F5-4365-B5C0-2FA8F65FAADF}"/>
              </a:ext>
            </a:extLst>
          </p:cNvPr>
          <p:cNvSpPr txBox="1"/>
          <p:nvPr/>
        </p:nvSpPr>
        <p:spPr>
          <a:xfrm>
            <a:off x="3518169" y="1261967"/>
            <a:ext cx="1092479" cy="923330"/>
          </a:xfrm>
          <a:prstGeom prst="rect">
            <a:avLst/>
          </a:prstGeom>
          <a:solidFill>
            <a:srgbClr val="7030A0"/>
          </a:solidFill>
        </p:spPr>
        <p:txBody>
          <a:bodyPr wrap="square" rtlCol="0">
            <a:spAutoFit/>
          </a:bodyPr>
          <a:lstStyle/>
          <a:p>
            <a:pPr algn="ctr"/>
            <a:r>
              <a:rPr lang="es-MX" b="1" dirty="0" err="1">
                <a:solidFill>
                  <a:schemeClr val="bg1"/>
                </a:solidFill>
                <a:latin typeface="Arial" panose="020B0604020202020204" pitchFamily="34" charset="0"/>
                <a:cs typeface="Arial" panose="020B0604020202020204" pitchFamily="34" charset="0"/>
              </a:rPr>
              <a:t>Without</a:t>
            </a:r>
            <a:r>
              <a:rPr lang="es-MX" b="1" dirty="0">
                <a:solidFill>
                  <a:schemeClr val="bg1"/>
                </a:solidFill>
                <a:latin typeface="Arial" panose="020B0604020202020204" pitchFamily="34" charset="0"/>
                <a:cs typeface="Arial" panose="020B0604020202020204" pitchFamily="34" charset="0"/>
              </a:rPr>
              <a:t> visual</a:t>
            </a:r>
          </a:p>
          <a:p>
            <a:pPr algn="ctr"/>
            <a:r>
              <a:rPr lang="es-MX" b="1" dirty="0" err="1">
                <a:solidFill>
                  <a:schemeClr val="bg1"/>
                </a:solidFill>
                <a:latin typeface="Arial" panose="020B0604020202020204" pitchFamily="34" charset="0"/>
                <a:cs typeface="Arial" panose="020B0604020202020204" pitchFamily="34" charset="0"/>
              </a:rPr>
              <a:t>stimuli</a:t>
            </a:r>
            <a:endParaRPr lang="en-CA" b="1" dirty="0">
              <a:solidFill>
                <a:schemeClr val="bg1"/>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 xmlns:a16="http://schemas.microsoft.com/office/drawing/2014/main" id="{CBD0ABE2-6208-450B-9F7C-4142D80D39EB}"/>
              </a:ext>
            </a:extLst>
          </p:cNvPr>
          <p:cNvSpPr txBox="1"/>
          <p:nvPr/>
        </p:nvSpPr>
        <p:spPr>
          <a:xfrm>
            <a:off x="3450192" y="3194465"/>
            <a:ext cx="1185737" cy="923330"/>
          </a:xfrm>
          <a:prstGeom prst="rect">
            <a:avLst/>
          </a:prstGeom>
          <a:solidFill>
            <a:srgbClr val="FFC000"/>
          </a:solid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Baseline visual stimuli</a:t>
            </a:r>
            <a:endParaRPr lang="en-CA" b="1" dirty="0">
              <a:solidFill>
                <a:schemeClr val="bg1"/>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 xmlns:a16="http://schemas.microsoft.com/office/drawing/2014/main" id="{9F24D8FA-9191-4192-A13E-C08DFD7589E4}"/>
              </a:ext>
            </a:extLst>
          </p:cNvPr>
          <p:cNvSpPr txBox="1"/>
          <p:nvPr/>
        </p:nvSpPr>
        <p:spPr>
          <a:xfrm>
            <a:off x="3462921" y="5101302"/>
            <a:ext cx="1180205" cy="923330"/>
          </a:xfrm>
          <a:prstGeom prst="rect">
            <a:avLst/>
          </a:prstGeom>
          <a:solidFill>
            <a:schemeClr val="accent5"/>
          </a:solidFill>
        </p:spPr>
        <p:txBody>
          <a:bodyPr wrap="square" rtlCol="0">
            <a:spAutoFit/>
          </a:bodyPr>
          <a:lstStyle/>
          <a:p>
            <a:pPr algn="ctr"/>
            <a:r>
              <a:rPr lang="es-MX" b="1" dirty="0" err="1">
                <a:solidFill>
                  <a:schemeClr val="bg1"/>
                </a:solidFill>
                <a:latin typeface="Arial" panose="020B0604020202020204" pitchFamily="34" charset="0"/>
                <a:cs typeface="Arial" panose="020B0604020202020204" pitchFamily="34" charset="0"/>
              </a:rPr>
              <a:t>Delay</a:t>
            </a:r>
            <a:r>
              <a:rPr lang="es-MX" b="1" dirty="0">
                <a:solidFill>
                  <a:schemeClr val="bg1"/>
                </a:solidFill>
                <a:latin typeface="Arial" panose="020B0604020202020204" pitchFamily="34" charset="0"/>
                <a:cs typeface="Arial" panose="020B0604020202020204" pitchFamily="34" charset="0"/>
              </a:rPr>
              <a:t> visual</a:t>
            </a:r>
          </a:p>
          <a:p>
            <a:pPr algn="ctr"/>
            <a:r>
              <a:rPr lang="es-MX" b="1" dirty="0" err="1">
                <a:solidFill>
                  <a:schemeClr val="bg1"/>
                </a:solidFill>
                <a:latin typeface="Arial" panose="020B0604020202020204" pitchFamily="34" charset="0"/>
                <a:cs typeface="Arial" panose="020B0604020202020204" pitchFamily="34" charset="0"/>
              </a:rPr>
              <a:t>stimuli</a:t>
            </a:r>
            <a:endParaRPr lang="en-CA" b="1" dirty="0">
              <a:solidFill>
                <a:schemeClr val="bg1"/>
              </a:solidFill>
              <a:latin typeface="Arial" panose="020B0604020202020204" pitchFamily="34" charset="0"/>
              <a:cs typeface="Arial" panose="020B0604020202020204" pitchFamily="34" charset="0"/>
            </a:endParaRPr>
          </a:p>
        </p:txBody>
      </p:sp>
      <p:pic>
        <p:nvPicPr>
          <p:cNvPr id="67" name="Picture 66">
            <a:extLst>
              <a:ext uri="{FF2B5EF4-FFF2-40B4-BE49-F238E27FC236}">
                <a16:creationId xmlns="" xmlns:a16="http://schemas.microsoft.com/office/drawing/2014/main" id="{C55B1D77-7575-407C-ADC1-3B6CA2AC5A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1467" y="1358987"/>
            <a:ext cx="812906" cy="967900"/>
          </a:xfrm>
          <a:prstGeom prst="rect">
            <a:avLst/>
          </a:prstGeom>
        </p:spPr>
      </p:pic>
      <p:pic>
        <p:nvPicPr>
          <p:cNvPr id="68" name="Picture 67">
            <a:extLst>
              <a:ext uri="{FF2B5EF4-FFF2-40B4-BE49-F238E27FC236}">
                <a16:creationId xmlns="" xmlns:a16="http://schemas.microsoft.com/office/drawing/2014/main" id="{C582EF51-72FD-4962-A928-E482D4D88C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44697" y="3245787"/>
            <a:ext cx="812906" cy="967900"/>
          </a:xfrm>
          <a:prstGeom prst="rect">
            <a:avLst/>
          </a:prstGeom>
        </p:spPr>
      </p:pic>
      <p:pic>
        <p:nvPicPr>
          <p:cNvPr id="69" name="Picture 68">
            <a:extLst>
              <a:ext uri="{FF2B5EF4-FFF2-40B4-BE49-F238E27FC236}">
                <a16:creationId xmlns="" xmlns:a16="http://schemas.microsoft.com/office/drawing/2014/main" id="{DAE09E95-6DF6-4C30-BA0F-7BC42849FA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49728" y="1378179"/>
            <a:ext cx="812906" cy="967900"/>
          </a:xfrm>
          <a:prstGeom prst="rect">
            <a:avLst/>
          </a:prstGeom>
        </p:spPr>
      </p:pic>
      <p:pic>
        <p:nvPicPr>
          <p:cNvPr id="70" name="Picture 69">
            <a:extLst>
              <a:ext uri="{FF2B5EF4-FFF2-40B4-BE49-F238E27FC236}">
                <a16:creationId xmlns="" xmlns:a16="http://schemas.microsoft.com/office/drawing/2014/main" id="{5CFC92BE-7961-433B-887A-6B1636178A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73881" y="5149177"/>
            <a:ext cx="812906" cy="967900"/>
          </a:xfrm>
          <a:prstGeom prst="rect">
            <a:avLst/>
          </a:prstGeom>
        </p:spPr>
      </p:pic>
      <p:pic>
        <p:nvPicPr>
          <p:cNvPr id="71" name="Picture 70">
            <a:extLst>
              <a:ext uri="{FF2B5EF4-FFF2-40B4-BE49-F238E27FC236}">
                <a16:creationId xmlns="" xmlns:a16="http://schemas.microsoft.com/office/drawing/2014/main" id="{80FB3B00-DC0B-4CB2-945D-FEF0D252A59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76070" y="3230651"/>
            <a:ext cx="812403" cy="967302"/>
          </a:xfrm>
          <a:prstGeom prst="rect">
            <a:avLst/>
          </a:prstGeom>
        </p:spPr>
      </p:pic>
      <p:pic>
        <p:nvPicPr>
          <p:cNvPr id="72" name="Picture 71">
            <a:extLst>
              <a:ext uri="{FF2B5EF4-FFF2-40B4-BE49-F238E27FC236}">
                <a16:creationId xmlns="" xmlns:a16="http://schemas.microsoft.com/office/drawing/2014/main" id="{3FEBBD09-3DE4-4B3F-848D-ECD2145A78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41688" y="5125629"/>
            <a:ext cx="815915" cy="971484"/>
          </a:xfrm>
          <a:prstGeom prst="rect">
            <a:avLst/>
          </a:prstGeom>
        </p:spPr>
      </p:pic>
      <p:sp>
        <p:nvSpPr>
          <p:cNvPr id="2" name="TextBox 1"/>
          <p:cNvSpPr txBox="1"/>
          <p:nvPr/>
        </p:nvSpPr>
        <p:spPr>
          <a:xfrm>
            <a:off x="7661006" y="22516"/>
            <a:ext cx="4226194" cy="861774"/>
          </a:xfrm>
          <a:prstGeom prst="rect">
            <a:avLst/>
          </a:prstGeom>
          <a:noFill/>
        </p:spPr>
        <p:txBody>
          <a:bodyPr wrap="square" rtlCol="0">
            <a:spAutoFit/>
          </a:bodyPr>
          <a:lstStyle/>
          <a:p>
            <a:r>
              <a:rPr lang="en-US" sz="3200" b="1" dirty="0">
                <a:solidFill>
                  <a:srgbClr val="FF0000"/>
                </a:solidFill>
              </a:rPr>
              <a:t>continuous </a:t>
            </a:r>
            <a:r>
              <a:rPr lang="en-US" sz="3200" b="1" dirty="0" smtClean="0">
                <a:solidFill>
                  <a:srgbClr val="FF0000"/>
                </a:solidFill>
              </a:rPr>
              <a:t>movie</a:t>
            </a:r>
            <a:r>
              <a:rPr lang="mr-IN" sz="3200" b="1" dirty="0" smtClean="0">
                <a:solidFill>
                  <a:srgbClr val="FF0000"/>
                </a:solidFill>
              </a:rPr>
              <a:t>…</a:t>
            </a:r>
            <a:r>
              <a:rPr lang="en-US" sz="3200" b="1" dirty="0" smtClean="0">
                <a:solidFill>
                  <a:srgbClr val="FF0000"/>
                </a:solidFill>
              </a:rPr>
              <a:t>???</a:t>
            </a:r>
            <a:endParaRPr lang="en-US" sz="3200" b="1" dirty="0"/>
          </a:p>
          <a:p>
            <a:endParaRPr lang="en-US" dirty="0"/>
          </a:p>
        </p:txBody>
      </p:sp>
    </p:spTree>
    <p:extLst>
      <p:ext uri="{BB962C8B-B14F-4D97-AF65-F5344CB8AC3E}">
        <p14:creationId xmlns:p14="http://schemas.microsoft.com/office/powerpoint/2010/main" val="93702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81838"/>
          </a:xfrm>
        </p:spPr>
        <p:txBody>
          <a:bodyPr/>
          <a:lstStyle/>
          <a:p>
            <a:r>
              <a:rPr lang="en-US" b="1" dirty="0" smtClean="0"/>
              <a:t>Special Thanks to </a:t>
            </a:r>
            <a:endParaRPr lang="en-US" b="1" dirty="0"/>
          </a:p>
        </p:txBody>
      </p:sp>
      <p:sp>
        <p:nvSpPr>
          <p:cNvPr id="3" name="Content Placeholder 2"/>
          <p:cNvSpPr>
            <a:spLocks noGrp="1"/>
          </p:cNvSpPr>
          <p:nvPr>
            <p:ph idx="1"/>
          </p:nvPr>
        </p:nvSpPr>
        <p:spPr>
          <a:xfrm>
            <a:off x="188496" y="1105980"/>
            <a:ext cx="3553326" cy="568144"/>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PhD. Philippe </a:t>
            </a:r>
            <a:r>
              <a:rPr lang="en-US" dirty="0" err="1" smtClean="0"/>
              <a:t>Albouy</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1026" name="Picture 2" descr="https://mcgill.ca/bbme/files/bbme/styles/medium/public/sqr_baillet.jpg?itok=IjK8JI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783" y="2757855"/>
            <a:ext cx="1516554" cy="18141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cgill.ca/bic/files/bic/styles/wysiwyg_medium/public/albouy-philippe_0.jpg?itok=EWzw5Hg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653" y="1713383"/>
            <a:ext cx="1451768" cy="1859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cgill.ca/bic/files/bic/styles/wysiwyg_medium/public/marc.jpg?itok=JEGGkaP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1319" y="4711637"/>
            <a:ext cx="1484892"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mcgill.ca/neuro/files/neuro/styles/wysiwyg_medium/public/zatorre_2011.jpg?itok=olkZn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422" y="3378647"/>
            <a:ext cx="1481590" cy="197540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388489" y="2107202"/>
            <a:ext cx="2988247" cy="611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dirty="0" smtClean="0"/>
              <a:t>Dr. Sylvain </a:t>
            </a:r>
            <a:r>
              <a:rPr lang="en-US" dirty="0" err="1" smtClean="0"/>
              <a:t>Baillet</a:t>
            </a:r>
            <a:endParaRPr lang="en-US" dirty="0" smtClean="0"/>
          </a:p>
        </p:txBody>
      </p:sp>
      <p:sp>
        <p:nvSpPr>
          <p:cNvPr id="9" name="Content Placeholder 2"/>
          <p:cNvSpPr txBox="1">
            <a:spLocks/>
          </p:cNvSpPr>
          <p:nvPr/>
        </p:nvSpPr>
        <p:spPr>
          <a:xfrm>
            <a:off x="6218433" y="2719534"/>
            <a:ext cx="3011415" cy="659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dirty="0" smtClean="0"/>
              <a:t>Dr. Robert </a:t>
            </a:r>
            <a:r>
              <a:rPr lang="en-US" dirty="0" err="1" smtClean="0"/>
              <a:t>Zatorre</a:t>
            </a:r>
            <a:endParaRPr lang="en-US" dirty="0" smtClean="0"/>
          </a:p>
          <a:p>
            <a:pPr marL="0" indent="0">
              <a:lnSpc>
                <a:spcPct val="100000"/>
              </a:lnSpc>
              <a:spcBef>
                <a:spcPts val="0"/>
              </a:spcBef>
              <a:buFontTx/>
              <a:buNone/>
              <a:defRPr/>
            </a:pPr>
            <a:endParaRPr lang="en-US" dirty="0" smtClean="0"/>
          </a:p>
          <a:p>
            <a:pPr marL="0" indent="0">
              <a:lnSpc>
                <a:spcPct val="100000"/>
              </a:lnSpc>
              <a:spcBef>
                <a:spcPts val="0"/>
              </a:spcBef>
              <a:buFontTx/>
              <a:buNone/>
              <a:defRPr/>
            </a:pPr>
            <a:endParaRPr lang="en-US" dirty="0" smtClean="0"/>
          </a:p>
        </p:txBody>
      </p:sp>
      <p:sp>
        <p:nvSpPr>
          <p:cNvPr id="10" name="Content Placeholder 2"/>
          <p:cNvSpPr txBox="1">
            <a:spLocks/>
          </p:cNvSpPr>
          <p:nvPr/>
        </p:nvSpPr>
        <p:spPr>
          <a:xfrm>
            <a:off x="9429365" y="4112818"/>
            <a:ext cx="2674404" cy="598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dirty="0" smtClean="0"/>
              <a:t>Marc </a:t>
            </a:r>
            <a:r>
              <a:rPr lang="en-US" dirty="0" err="1" smtClean="0"/>
              <a:t>Lalancette</a:t>
            </a:r>
            <a:r>
              <a:rPr lang="en-US" dirty="0" smtClean="0"/>
              <a:t> </a:t>
            </a:r>
          </a:p>
          <a:p>
            <a:pPr marL="0" indent="0">
              <a:lnSpc>
                <a:spcPct val="100000"/>
              </a:lnSpc>
              <a:spcBef>
                <a:spcPts val="0"/>
              </a:spcBef>
              <a:buFontTx/>
              <a:buNone/>
              <a:defRPr/>
            </a:pPr>
            <a:endParaRPr lang="en-US" dirty="0"/>
          </a:p>
        </p:txBody>
      </p:sp>
    </p:spTree>
    <p:extLst>
      <p:ext uri="{BB962C8B-B14F-4D97-AF65-F5344CB8AC3E}">
        <p14:creationId xmlns:p14="http://schemas.microsoft.com/office/powerpoint/2010/main" val="14590857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5562"/>
            <a:ext cx="12192000" cy="1325563"/>
          </a:xfrm>
        </p:spPr>
        <p:txBody>
          <a:bodyPr>
            <a:normAutofit/>
          </a:bodyPr>
          <a:lstStyle/>
          <a:p>
            <a:pPr algn="ctr"/>
            <a:r>
              <a:rPr lang="en-US" sz="6000" b="1" i="1" dirty="0" smtClean="0"/>
              <a:t>What I am working on</a:t>
            </a:r>
            <a:endParaRPr lang="en-US" sz="6000" b="1" i="1" dirty="0"/>
          </a:p>
        </p:txBody>
      </p:sp>
    </p:spTree>
    <p:extLst>
      <p:ext uri="{BB962C8B-B14F-4D97-AF65-F5344CB8AC3E}">
        <p14:creationId xmlns:p14="http://schemas.microsoft.com/office/powerpoint/2010/main" val="374002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656823"/>
            <a:ext cx="11050073" cy="5520140"/>
          </a:xfrm>
        </p:spPr>
        <p:txBody>
          <a:bodyPr/>
          <a:lstStyle/>
          <a:p>
            <a:pPr marL="514350" indent="-514350">
              <a:buAutoNum type="arabicPeriod"/>
            </a:pPr>
            <a:r>
              <a:rPr lang="en-US" dirty="0"/>
              <a:t>Analysis on longitudinal study of the “short-term” effects of brain stimulation with </a:t>
            </a:r>
            <a:r>
              <a:rPr lang="en-US" dirty="0" smtClean="0"/>
              <a:t>steady state visual </a:t>
            </a:r>
            <a:r>
              <a:rPr lang="en-US" dirty="0"/>
              <a:t>stimulation on working memory performances in healthy volunteers</a:t>
            </a:r>
          </a:p>
          <a:p>
            <a:pPr marL="514350" indent="-514350">
              <a:buAutoNum type="arabicPeriod"/>
            </a:pPr>
            <a:endParaRPr lang="en-US" dirty="0" smtClean="0"/>
          </a:p>
          <a:p>
            <a:pPr marL="514350" indent="-514350">
              <a:buAutoNum type="arabicPeriod"/>
            </a:pPr>
            <a:endParaRPr lang="en-US" dirty="0"/>
          </a:p>
          <a:p>
            <a:pPr marL="514350" indent="-514350">
              <a:buFont typeface="Arial"/>
              <a:buAutoNum type="arabicPeriod"/>
            </a:pPr>
            <a:r>
              <a:rPr lang="en-US" dirty="0" smtClean="0"/>
              <a:t>New experiment on “long term” effects </a:t>
            </a:r>
            <a:r>
              <a:rPr lang="en-US" dirty="0"/>
              <a:t>of brain stimulation with Transcranial Magnetic Stimulation (TMS) on working memory performances in healthy volunteers</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r>
              <a:rPr lang="en-US" dirty="0" smtClean="0"/>
              <a:t>Developing automatic work-flow pipeline for data analysis</a:t>
            </a:r>
            <a:endParaRPr lang="en-US" dirty="0"/>
          </a:p>
        </p:txBody>
      </p:sp>
    </p:spTree>
    <p:extLst>
      <p:ext uri="{BB962C8B-B14F-4D97-AF65-F5344CB8AC3E}">
        <p14:creationId xmlns:p14="http://schemas.microsoft.com/office/powerpoint/2010/main" val="1234330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639613"/>
          </a:xfrm>
        </p:spPr>
        <p:txBody>
          <a:bodyPr>
            <a:normAutofit fontScale="90000"/>
          </a:bodyPr>
          <a:lstStyle/>
          <a:p>
            <a:pPr algn="ctr"/>
            <a:r>
              <a:rPr lang="en-US" b="1" dirty="0" smtClean="0"/>
              <a:t>Why using both MEG and EEG?</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1188372243"/>
              </p:ext>
            </p:extLst>
          </p:nvPr>
        </p:nvGraphicFramePr>
        <p:xfrm>
          <a:off x="0" y="696747"/>
          <a:ext cx="12192000" cy="6161253"/>
        </p:xfrm>
        <a:graphic>
          <a:graphicData uri="http://schemas.openxmlformats.org/drawingml/2006/table">
            <a:tbl>
              <a:tblPr firstRow="1" bandRow="1">
                <a:tableStyleId>{5C22544A-7EE6-4342-B048-85BDC9FD1C3A}</a:tableStyleId>
              </a:tblPr>
              <a:tblGrid>
                <a:gridCol w="970441"/>
                <a:gridCol w="5429051"/>
                <a:gridCol w="5792508"/>
              </a:tblGrid>
              <a:tr h="325192">
                <a:tc>
                  <a:txBody>
                    <a:bodyPr/>
                    <a:lstStyle/>
                    <a:p>
                      <a:endParaRPr lang="en-US" dirty="0"/>
                    </a:p>
                  </a:txBody>
                  <a:tcPr anchor="ctr" anchorCtr="1"/>
                </a:tc>
                <a:tc>
                  <a:txBody>
                    <a:bodyPr/>
                    <a:lstStyle/>
                    <a:p>
                      <a:r>
                        <a:rPr lang="en-US" dirty="0" smtClean="0"/>
                        <a:t>Pros</a:t>
                      </a:r>
                      <a:endParaRPr lang="en-US" dirty="0"/>
                    </a:p>
                  </a:txBody>
                  <a:tcPr anchor="ctr" anchorCtr="1"/>
                </a:tc>
                <a:tc>
                  <a:txBody>
                    <a:bodyPr/>
                    <a:lstStyle/>
                    <a:p>
                      <a:r>
                        <a:rPr lang="en-US" dirty="0" smtClean="0"/>
                        <a:t>Cons</a:t>
                      </a:r>
                      <a:endParaRPr lang="en-US" dirty="0"/>
                    </a:p>
                  </a:txBody>
                  <a:tcPr anchor="ctr" anchorCtr="1"/>
                </a:tc>
              </a:tr>
              <a:tr h="2412213">
                <a:tc>
                  <a:txBody>
                    <a:bodyPr/>
                    <a:lstStyle/>
                    <a:p>
                      <a:r>
                        <a:rPr lang="en-US" dirty="0" smtClean="0"/>
                        <a:t>EEG</a:t>
                      </a:r>
                      <a:endParaRPr 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smtClean="0"/>
                        <a:t>1. High temporal resolution and safe </a:t>
                      </a:r>
                    </a:p>
                    <a:p>
                      <a:r>
                        <a:rPr lang="en-US" sz="1800" dirty="0" smtClean="0"/>
                        <a:t>2.</a:t>
                      </a:r>
                      <a:r>
                        <a:rPr lang="en-US" sz="1800" baseline="0" dirty="0" smtClean="0"/>
                        <a:t> </a:t>
                      </a:r>
                      <a:r>
                        <a:rPr lang="en-US" sz="1800" dirty="0" smtClean="0"/>
                        <a:t>Useful in diagnosing degenerative disease of the nervous system </a:t>
                      </a:r>
                      <a:endParaRPr lang="en-US"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sz="1800" dirty="0" smtClean="0"/>
                        <a:t>Records only a small sample of electrical activity from the surface of the brain. (poor spatial resolution)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800" dirty="0" smtClean="0"/>
                        <a:t>Many of the more complex functions of the brain, such as emotions and thought cannot be related closely to EEG.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a:t>
                      </a:r>
                      <a:r>
                        <a:rPr lang="en-US" sz="1800" dirty="0" smtClean="0"/>
                        <a:t>No use in diagnosing psychiatric illness.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4. </a:t>
                      </a:r>
                      <a:r>
                        <a:rPr lang="en-US" sz="1800" b="1" dirty="0" smtClean="0"/>
                        <a:t>Not good at accurate spatial localization of neural activities (MEG covers it!!!) -&gt; localization and amplitude bias</a:t>
                      </a:r>
                    </a:p>
                  </a:txBody>
                  <a:tcPr anchor="ctr" anchorCtr="1"/>
                </a:tc>
              </a:tr>
              <a:tr h="3251916">
                <a:tc>
                  <a:txBody>
                    <a:bodyPr/>
                    <a:lstStyle/>
                    <a:p>
                      <a:r>
                        <a:rPr lang="en-US" dirty="0" smtClean="0"/>
                        <a:t>MEG</a:t>
                      </a:r>
                      <a:endParaRPr lang="en-US" dirty="0"/>
                    </a:p>
                  </a:txBody>
                  <a:tcPr anchor="ctr" anchorCtr="1"/>
                </a:tc>
                <a:tc>
                  <a:txBody>
                    <a:bodyPr/>
                    <a:lstStyle/>
                    <a:p>
                      <a:pPr marL="0" indent="0">
                        <a:buNone/>
                      </a:pPr>
                      <a:r>
                        <a:rPr lang="en-US" b="1" dirty="0" smtClean="0"/>
                        <a:t>1. </a:t>
                      </a:r>
                      <a:r>
                        <a:rPr lang="en-US" sz="1800" b="1" dirty="0" smtClean="0"/>
                        <a:t>High temporal resolution </a:t>
                      </a:r>
                      <a:r>
                        <a:rPr lang="mr-IN" sz="1800" b="1" dirty="0" smtClean="0"/>
                        <a:t>–</a:t>
                      </a:r>
                      <a:r>
                        <a:rPr lang="en-US" sz="1800" b="1" dirty="0" smtClean="0"/>
                        <a:t> but still have spatial resolution</a:t>
                      </a:r>
                    </a:p>
                    <a:p>
                      <a:pPr marL="0" indent="0">
                        <a:buNone/>
                      </a:pPr>
                      <a:r>
                        <a:rPr lang="en-US" sz="1800" dirty="0" smtClean="0"/>
                        <a:t>2. Noninvasive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3. It can also show absolute neuronal activity (which fMRI cannot do</a:t>
                      </a:r>
                      <a:r>
                        <a:rPr lang="mr-IN" sz="1800" dirty="0" smtClean="0"/>
                        <a:t>…</a:t>
                      </a:r>
                      <a:r>
                        <a:rPr lang="en-US" sz="1800" dirty="0" smtClean="0"/>
                        <a:t>)</a:t>
                      </a:r>
                    </a:p>
                    <a:p>
                      <a:pPr marL="0" indent="0">
                        <a:buNone/>
                      </a:pPr>
                      <a:r>
                        <a:rPr lang="en-US" sz="1800" dirty="0" smtClean="0"/>
                        <a:t>4. The subject can move during the test (but, monitoring of head movements during data collecting and head positions between the participants are important for data quality and comparison) </a:t>
                      </a:r>
                    </a:p>
                    <a:p>
                      <a:r>
                        <a:rPr lang="en-US" dirty="0" smtClean="0"/>
                        <a:t>5. </a:t>
                      </a:r>
                      <a:r>
                        <a:rPr lang="en-US" sz="1800" dirty="0" smtClean="0"/>
                        <a:t>Reference free (not relative to a common measure)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6. Getting better as there are more available </a:t>
                      </a:r>
                      <a:r>
                        <a:rPr lang="en-US" sz="1800" dirty="0" err="1" smtClean="0"/>
                        <a:t>softwares</a:t>
                      </a:r>
                      <a:r>
                        <a:rPr lang="en-US" sz="1800" dirty="0" smtClean="0"/>
                        <a:t> that can deal with large volume of data </a:t>
                      </a:r>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 </a:t>
                      </a:r>
                      <a:r>
                        <a:rPr lang="en-US" sz="1800" b="1" dirty="0" smtClean="0"/>
                        <a:t>Sophistication and maintenance impose substantial costs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800" dirty="0" smtClean="0"/>
                        <a:t>Helium-based cryogenics are constantly threatened by shortage in natural resources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a:t>
                      </a:r>
                      <a:r>
                        <a:rPr lang="en-US" sz="1800" dirty="0" smtClean="0"/>
                        <a:t>MEG signals are extremely small, so need to eliminate signals from the environment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a:t>
                      </a:r>
                      <a:r>
                        <a:rPr lang="en-US" baseline="0" dirty="0" smtClean="0"/>
                        <a:t> </a:t>
                      </a:r>
                      <a:r>
                        <a:rPr lang="en-US" sz="1800" dirty="0" smtClean="0"/>
                        <a:t>Need multilayered shielded room to host MEG to protect from environmental noise </a:t>
                      </a:r>
                    </a:p>
                    <a:p>
                      <a:r>
                        <a:rPr lang="en-US" b="1" dirty="0" smtClean="0"/>
                        <a:t>5. </a:t>
                      </a:r>
                      <a:r>
                        <a:rPr lang="en-US" sz="1800" b="1" dirty="0" smtClean="0"/>
                        <a:t>Signals are complicated </a:t>
                      </a:r>
                      <a:endParaRPr lang="en-US" b="1" dirty="0"/>
                    </a:p>
                  </a:txBody>
                  <a:tcPr anchor="ctr" anchorCtr="1"/>
                </a:tc>
              </a:tr>
            </a:tbl>
          </a:graphicData>
        </a:graphic>
      </p:graphicFrame>
    </p:spTree>
    <p:extLst>
      <p:ext uri="{BB962C8B-B14F-4D97-AF65-F5344CB8AC3E}">
        <p14:creationId xmlns:p14="http://schemas.microsoft.com/office/powerpoint/2010/main" val="1335091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86" y="108858"/>
            <a:ext cx="11811000" cy="631372"/>
          </a:xfrm>
        </p:spPr>
        <p:txBody>
          <a:bodyPr>
            <a:noAutofit/>
          </a:bodyPr>
          <a:lstStyle/>
          <a:p>
            <a:pPr algn="ctr"/>
            <a:r>
              <a:rPr lang="en-US" sz="4000" b="1" dirty="0" smtClean="0"/>
              <a:t>MEG analysis steps</a:t>
            </a:r>
            <a:endParaRPr lang="en-US" sz="40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6" y="758057"/>
            <a:ext cx="12162064" cy="6099943"/>
          </a:xfrm>
          <a:prstGeom prst="rect">
            <a:avLst/>
          </a:prstGeom>
        </p:spPr>
      </p:pic>
      <p:sp>
        <p:nvSpPr>
          <p:cNvPr id="4" name="ZoneTexte 20"/>
          <p:cNvSpPr txBox="1">
            <a:spLocks noChangeArrowheads="1"/>
          </p:cNvSpPr>
          <p:nvPr/>
        </p:nvSpPr>
        <p:spPr bwMode="auto">
          <a:xfrm>
            <a:off x="10015538" y="5938599"/>
            <a:ext cx="2176462" cy="919401"/>
          </a:xfrm>
          <a:prstGeom prst="roundRect">
            <a:avLst/>
          </a:prstGeom>
          <a:noFill/>
          <a:ln w="9525">
            <a:solidFill>
              <a:srgbClr val="FFFFFF"/>
            </a:solidFill>
            <a:miter lim="800000"/>
            <a:headEnd/>
            <a:tailEnd/>
          </a:ln>
        </p:spPr>
        <p:txBody>
          <a:bodyPr wrap="square">
            <a:spAutoFit/>
          </a:bodyPr>
          <a:lstStyle>
            <a:defPPr>
              <a:defRPr lang="fr-FR"/>
            </a:defPPr>
            <a:lvl1pPr algn="ctr">
              <a:defRPr sz="2400">
                <a:latin typeface="Arial" pitchFamily="34" charset="0"/>
                <a:cs typeface="Arial" pitchFamily="34" charset="0"/>
              </a:defRPr>
            </a:lvl1pPr>
          </a:lstStyle>
          <a:p>
            <a:pPr algn="r"/>
            <a:r>
              <a:rPr lang="fr-FR" dirty="0" smtClean="0"/>
              <a:t>Baillet et. al. 2017</a:t>
            </a:r>
            <a:endParaRPr lang="fr-FR" dirty="0"/>
          </a:p>
        </p:txBody>
      </p:sp>
    </p:spTree>
    <p:extLst>
      <p:ext uri="{BB962C8B-B14F-4D97-AF65-F5344CB8AC3E}">
        <p14:creationId xmlns:p14="http://schemas.microsoft.com/office/powerpoint/2010/main" val="1177792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656823"/>
            <a:ext cx="11050073" cy="5520140"/>
          </a:xfrm>
        </p:spPr>
        <p:txBody>
          <a:bodyPr/>
          <a:lstStyle/>
          <a:p>
            <a:pPr marL="514350" indent="-514350">
              <a:buAutoNum type="arabicPeriod"/>
            </a:pPr>
            <a:r>
              <a:rPr lang="en-US" b="1" dirty="0" smtClean="0"/>
              <a:t>Analysis on longitudinal study of the “short-term” effects of brain stimulation with steady state visual </a:t>
            </a:r>
            <a:r>
              <a:rPr lang="en-US" b="1" dirty="0"/>
              <a:t>stimulation</a:t>
            </a:r>
            <a:r>
              <a:rPr lang="en-US" dirty="0"/>
              <a:t> </a:t>
            </a:r>
            <a:r>
              <a:rPr lang="en-US" b="1" dirty="0" smtClean="0"/>
              <a:t>on working memory performances in healthy volunteers</a:t>
            </a:r>
          </a:p>
          <a:p>
            <a:pPr marL="514350" indent="-514350">
              <a:buAutoNum type="arabicPeriod"/>
            </a:pPr>
            <a:endParaRPr lang="en-US" dirty="0" smtClean="0"/>
          </a:p>
          <a:p>
            <a:pPr marL="514350" indent="-514350">
              <a:buAutoNum type="arabicPeriod"/>
            </a:pPr>
            <a:endParaRPr lang="en-US" dirty="0"/>
          </a:p>
          <a:p>
            <a:pPr marL="514350" indent="-514350">
              <a:buFont typeface="Arial"/>
              <a:buAutoNum type="arabicPeriod"/>
            </a:pPr>
            <a:r>
              <a:rPr lang="en-US" dirty="0" smtClean="0">
                <a:solidFill>
                  <a:schemeClr val="bg2"/>
                </a:solidFill>
              </a:rPr>
              <a:t>New experiment on “long term” effects </a:t>
            </a:r>
            <a:r>
              <a:rPr lang="en-US" dirty="0">
                <a:solidFill>
                  <a:schemeClr val="bg2"/>
                </a:solidFill>
              </a:rPr>
              <a:t>of brain stimulation with Transcranial Magnetic Stimulation (TMS) on working memory performances in healthy volunteers</a:t>
            </a:r>
          </a:p>
          <a:p>
            <a:pPr marL="514350" indent="-514350">
              <a:buAutoNum type="arabicPeriod"/>
            </a:pPr>
            <a:endParaRPr lang="en-US" dirty="0" smtClean="0">
              <a:solidFill>
                <a:schemeClr val="bg2"/>
              </a:solidFill>
            </a:endParaRPr>
          </a:p>
          <a:p>
            <a:pPr marL="514350" indent="-514350">
              <a:buAutoNum type="arabicPeriod"/>
            </a:pPr>
            <a:endParaRPr lang="en-US" dirty="0" smtClean="0">
              <a:solidFill>
                <a:schemeClr val="bg2"/>
              </a:solidFill>
            </a:endParaRPr>
          </a:p>
          <a:p>
            <a:pPr marL="514350" indent="-514350">
              <a:buAutoNum type="arabicPeriod"/>
            </a:pPr>
            <a:r>
              <a:rPr lang="en-US" dirty="0" smtClean="0">
                <a:solidFill>
                  <a:schemeClr val="bg2"/>
                </a:solidFill>
              </a:rPr>
              <a:t>Developing automatic work-flow pipeline for data analysis</a:t>
            </a:r>
            <a:endParaRPr lang="en-US" dirty="0">
              <a:solidFill>
                <a:schemeClr val="bg2"/>
              </a:solidFill>
            </a:endParaRPr>
          </a:p>
        </p:txBody>
      </p:sp>
    </p:spTree>
    <p:extLst>
      <p:ext uri="{BB962C8B-B14F-4D97-AF65-F5344CB8AC3E}">
        <p14:creationId xmlns:p14="http://schemas.microsoft.com/office/powerpoint/2010/main" val="536338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13074</TotalTime>
  <Words>3801</Words>
  <Application>Microsoft Macintosh PowerPoint</Application>
  <PresentationFormat>Widescreen</PresentationFormat>
  <Paragraphs>481</Paragraphs>
  <Slides>42</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Calibri</vt:lpstr>
      <vt:lpstr>Calibri Light</vt:lpstr>
      <vt:lpstr>Mangal</vt:lpstr>
      <vt:lpstr>Times New Roman</vt:lpstr>
      <vt:lpstr>Wingdings</vt:lpstr>
      <vt:lpstr>맑은 고딕</vt:lpstr>
      <vt:lpstr>Arial</vt:lpstr>
      <vt:lpstr>Office Theme</vt:lpstr>
      <vt:lpstr>First Rotation in Sylvain Baillet’s Lab</vt:lpstr>
      <vt:lpstr>Describe the lab I am in</vt:lpstr>
      <vt:lpstr>Professor Sylvain Baillet </vt:lpstr>
      <vt:lpstr>Lab pictures</vt:lpstr>
      <vt:lpstr>What I am working on</vt:lpstr>
      <vt:lpstr>PowerPoint Presentation</vt:lpstr>
      <vt:lpstr>Why using both MEG and EEG?</vt:lpstr>
      <vt:lpstr>MEG analysis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blsrr (*Both visual and auditory stimulations are responsive around 100ms after – information has to travel from sensory receptors such as eyes and ears to the cortex via subcortical nuclei)</vt:lpstr>
      <vt:lpstr>PowerPoint Presentation</vt:lpstr>
      <vt:lpstr>PowerPoint Presentation</vt:lpstr>
      <vt:lpstr>PowerPoint Presentation</vt:lpstr>
      <vt:lpstr>PowerPoint Presentation</vt:lpstr>
      <vt:lpstr>PowerPoint Presentation</vt:lpstr>
      <vt:lpstr>How is it actually different with the previous study?</vt:lpstr>
      <vt:lpstr>Hypothesis and Process</vt:lpstr>
      <vt:lpstr>PowerPoint Presentation</vt:lpstr>
      <vt:lpstr>Data pipeline flow fix</vt:lpstr>
      <vt:lpstr>Types of pre-processing</vt:lpstr>
      <vt:lpstr>Identify Bad Channels </vt:lpstr>
      <vt:lpstr>Our Final Criteria </vt:lpstr>
      <vt:lpstr>What I like to further do in the lab</vt:lpstr>
      <vt:lpstr>First</vt:lpstr>
      <vt:lpstr>PowerPoint Presentation</vt:lpstr>
      <vt:lpstr>PowerPoint Presentation</vt:lpstr>
      <vt:lpstr>Second</vt:lpstr>
      <vt:lpstr>PowerPoint Presentation</vt:lpstr>
      <vt:lpstr>Special Thanks to </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Jin Kweon</dc:creator>
  <cp:lastModifiedBy>Yong Jin Kweon</cp:lastModifiedBy>
  <cp:revision>521</cp:revision>
  <dcterms:created xsi:type="dcterms:W3CDTF">2018-09-05T19:20:10Z</dcterms:created>
  <dcterms:modified xsi:type="dcterms:W3CDTF">2018-12-05T20:35:32Z</dcterms:modified>
</cp:coreProperties>
</file>